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19"/>
  </p:notesMasterIdLst>
  <p:sldIdLst>
    <p:sldId id="316" r:id="rId2"/>
    <p:sldId id="338" r:id="rId3"/>
    <p:sldId id="413" r:id="rId4"/>
    <p:sldId id="479" r:id="rId5"/>
    <p:sldId id="464" r:id="rId6"/>
    <p:sldId id="465" r:id="rId7"/>
    <p:sldId id="446" r:id="rId8"/>
    <p:sldId id="463" r:id="rId9"/>
    <p:sldId id="466" r:id="rId10"/>
    <p:sldId id="468" r:id="rId11"/>
    <p:sldId id="467" r:id="rId12"/>
    <p:sldId id="469" r:id="rId13"/>
    <p:sldId id="470" r:id="rId14"/>
    <p:sldId id="472" r:id="rId15"/>
    <p:sldId id="473" r:id="rId16"/>
    <p:sldId id="474" r:id="rId17"/>
    <p:sldId id="471" r:id="rId18"/>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7D21"/>
    <a:srgbClr val="000099"/>
    <a:srgbClr val="99CC00"/>
    <a:srgbClr val="FF9933"/>
    <a:srgbClr val="669900"/>
    <a:srgbClr val="E5F082"/>
    <a:srgbClr val="FFF996"/>
    <a:srgbClr val="FFC409"/>
    <a:srgbClr val="EAB2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p:cViewPr varScale="1">
        <p:scale>
          <a:sx n="70" d="100"/>
          <a:sy n="70" d="100"/>
        </p:scale>
        <p:origin x="1410" y="72"/>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2051"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2052"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2053" name="Rectangle 4"/>
          <p:cNvSpPr>
            <a:spLocks noGrp="1" noRot="1" noChangeAspect="1" noChangeArrowheads="1"/>
          </p:cNvSpPr>
          <p:nvPr>
            <p:ph type="sldImg"/>
          </p:nvPr>
        </p:nvSpPr>
        <p:spPr bwMode="auto">
          <a:xfrm>
            <a:off x="-11798300" y="-11796713"/>
            <a:ext cx="11793537" cy="12487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685800" y="4343400"/>
            <a:ext cx="54800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42070730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93830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11</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195998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12</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1301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13</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57837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14</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32971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15</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365014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16</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992735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17</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424182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2</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144797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3</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88755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4</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304088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5</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368449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6</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38036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7</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376729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9</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44259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143000" y="685800"/>
            <a:ext cx="4572000" cy="3429000"/>
          </a:xfrm>
        </p:spPr>
      </p:sp>
      <p:sp>
        <p:nvSpPr>
          <p:cNvPr id="5123" name="Notes Placeholder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spcBef>
                <a:spcPct val="0"/>
              </a:spcBef>
            </a:pPr>
            <a:endParaRPr lang="vi-VN"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algn="r" defTabSz="914400" eaLnBrk="1" hangingPunct="1">
              <a:buClrTx/>
              <a:buSzTx/>
              <a:buFontTx/>
              <a:buNone/>
            </a:pPr>
            <a:fld id="{EADC412F-2851-442F-B58A-79BF2E59FAF0}" type="slidenum">
              <a:rPr lang="en-US" sz="1200">
                <a:solidFill>
                  <a:schemeClr val="tx1"/>
                </a:solidFill>
                <a:latin typeface="Calibri" panose="020F0502020204030204" pitchFamily="34" charset="0"/>
              </a:rPr>
              <a:pPr algn="r" defTabSz="914400" eaLnBrk="1" hangingPunct="1">
                <a:buClrTx/>
                <a:buSzTx/>
                <a:buFontTx/>
                <a:buNone/>
              </a:pPr>
              <a:t>10</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51554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2A3E61-3B2D-4E7E-ACD3-F4A7F52698B9}" type="slidenum">
              <a:rPr lang="en-US"/>
              <a:pPr>
                <a:defRPr/>
              </a:pPr>
              <a:t>‹#›</a:t>
            </a:fld>
            <a:endParaRPr lang="en-US"/>
          </a:p>
        </p:txBody>
      </p:sp>
    </p:spTree>
    <p:extLst>
      <p:ext uri="{BB962C8B-B14F-4D97-AF65-F5344CB8AC3E}">
        <p14:creationId xmlns:p14="http://schemas.microsoft.com/office/powerpoint/2010/main" val="95315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30400-199D-4B64-8781-916B8E13BC78}" type="slidenum">
              <a:rPr lang="en-US"/>
              <a:pPr>
                <a:defRPr/>
              </a:pPr>
              <a:t>‹#›</a:t>
            </a:fld>
            <a:endParaRPr lang="en-US"/>
          </a:p>
        </p:txBody>
      </p:sp>
    </p:spTree>
    <p:extLst>
      <p:ext uri="{BB962C8B-B14F-4D97-AF65-F5344CB8AC3E}">
        <p14:creationId xmlns:p14="http://schemas.microsoft.com/office/powerpoint/2010/main" val="2402426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698093-6BE4-4166-90BC-0CB168C0417B}" type="slidenum">
              <a:rPr lang="en-US"/>
              <a:pPr>
                <a:defRPr/>
              </a:pPr>
              <a:t>‹#›</a:t>
            </a:fld>
            <a:endParaRPr lang="en-US"/>
          </a:p>
        </p:txBody>
      </p:sp>
    </p:spTree>
    <p:extLst>
      <p:ext uri="{BB962C8B-B14F-4D97-AF65-F5344CB8AC3E}">
        <p14:creationId xmlns:p14="http://schemas.microsoft.com/office/powerpoint/2010/main" val="254901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368-2245-4084-AEA9-76F7D419CE14}" type="slidenum">
              <a:rPr lang="en-US"/>
              <a:pPr>
                <a:defRPr/>
              </a:pPr>
              <a:t>‹#›</a:t>
            </a:fld>
            <a:endParaRPr lang="en-US"/>
          </a:p>
        </p:txBody>
      </p:sp>
    </p:spTree>
    <p:extLst>
      <p:ext uri="{BB962C8B-B14F-4D97-AF65-F5344CB8AC3E}">
        <p14:creationId xmlns:p14="http://schemas.microsoft.com/office/powerpoint/2010/main" val="188151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64E7BA-CA82-46CF-912F-A9C44F231022}" type="slidenum">
              <a:rPr lang="en-US"/>
              <a:pPr>
                <a:defRPr/>
              </a:pPr>
              <a:t>‹#›</a:t>
            </a:fld>
            <a:endParaRPr lang="en-US"/>
          </a:p>
        </p:txBody>
      </p:sp>
    </p:spTree>
    <p:extLst>
      <p:ext uri="{BB962C8B-B14F-4D97-AF65-F5344CB8AC3E}">
        <p14:creationId xmlns:p14="http://schemas.microsoft.com/office/powerpoint/2010/main" val="320514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6D49F8-1829-4469-BBA9-81582C97DA61}" type="slidenum">
              <a:rPr lang="en-US"/>
              <a:pPr>
                <a:defRPr/>
              </a:pPr>
              <a:t>‹#›</a:t>
            </a:fld>
            <a:endParaRPr lang="en-US"/>
          </a:p>
        </p:txBody>
      </p:sp>
    </p:spTree>
    <p:extLst>
      <p:ext uri="{BB962C8B-B14F-4D97-AF65-F5344CB8AC3E}">
        <p14:creationId xmlns:p14="http://schemas.microsoft.com/office/powerpoint/2010/main" val="37692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49C7DA-7533-466E-B9DE-0BCBF88394B4}" type="slidenum">
              <a:rPr lang="en-US"/>
              <a:pPr>
                <a:defRPr/>
              </a:pPr>
              <a:t>‹#›</a:t>
            </a:fld>
            <a:endParaRPr lang="en-US"/>
          </a:p>
        </p:txBody>
      </p:sp>
    </p:spTree>
    <p:extLst>
      <p:ext uri="{BB962C8B-B14F-4D97-AF65-F5344CB8AC3E}">
        <p14:creationId xmlns:p14="http://schemas.microsoft.com/office/powerpoint/2010/main" val="407082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51461F-7291-4573-8C47-05CC43387CBF}" type="slidenum">
              <a:rPr lang="en-US"/>
              <a:pPr>
                <a:defRPr/>
              </a:pPr>
              <a:t>‹#›</a:t>
            </a:fld>
            <a:endParaRPr lang="en-US"/>
          </a:p>
        </p:txBody>
      </p:sp>
    </p:spTree>
    <p:extLst>
      <p:ext uri="{BB962C8B-B14F-4D97-AF65-F5344CB8AC3E}">
        <p14:creationId xmlns:p14="http://schemas.microsoft.com/office/powerpoint/2010/main" val="3888450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6597E9-FAE2-4736-992C-E36E6B4CB9E7}" type="slidenum">
              <a:rPr lang="en-US"/>
              <a:pPr>
                <a:defRPr/>
              </a:pPr>
              <a:t>‹#›</a:t>
            </a:fld>
            <a:endParaRPr lang="en-US"/>
          </a:p>
        </p:txBody>
      </p:sp>
    </p:spTree>
    <p:extLst>
      <p:ext uri="{BB962C8B-B14F-4D97-AF65-F5344CB8AC3E}">
        <p14:creationId xmlns:p14="http://schemas.microsoft.com/office/powerpoint/2010/main" val="315686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670B7-F22F-4B82-A4F2-23CD440799A6}" type="slidenum">
              <a:rPr lang="en-US"/>
              <a:pPr>
                <a:defRPr/>
              </a:pPr>
              <a:t>‹#›</a:t>
            </a:fld>
            <a:endParaRPr lang="en-US"/>
          </a:p>
        </p:txBody>
      </p:sp>
    </p:spTree>
    <p:extLst>
      <p:ext uri="{BB962C8B-B14F-4D97-AF65-F5344CB8AC3E}">
        <p14:creationId xmlns:p14="http://schemas.microsoft.com/office/powerpoint/2010/main" val="428744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DD769-71BB-4DA8-A090-1E3040545261}" type="slidenum">
              <a:rPr lang="en-US"/>
              <a:pPr>
                <a:defRPr/>
              </a:pPr>
              <a:t>‹#›</a:t>
            </a:fld>
            <a:endParaRPr lang="en-US"/>
          </a:p>
        </p:txBody>
      </p:sp>
    </p:spTree>
    <p:extLst>
      <p:ext uri="{BB962C8B-B14F-4D97-AF65-F5344CB8AC3E}">
        <p14:creationId xmlns:p14="http://schemas.microsoft.com/office/powerpoint/2010/main" val="20825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ClrTx/>
              <a:buSzTx/>
              <a:buFontTx/>
              <a:buNone/>
              <a:defRPr sz="1400" smtClean="0">
                <a:solidFill>
                  <a:schemeClr val="tx1"/>
                </a:solidFill>
              </a:defRPr>
            </a:lvl1pPr>
          </a:lstStyle>
          <a:p>
            <a:pPr>
              <a:defRPr/>
            </a:pPr>
            <a:endParaRPr lang="en-US"/>
          </a:p>
        </p:txBody>
      </p:sp>
      <p:sp>
        <p:nvSpPr>
          <p:cNvPr id="59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smtClean="0">
                <a:solidFill>
                  <a:schemeClr val="tx1"/>
                </a:solidFill>
              </a:defRPr>
            </a:lvl1pPr>
          </a:lstStyle>
          <a:p>
            <a:pPr>
              <a:defRPr/>
            </a:pPr>
            <a:endParaRPr lang="en-US"/>
          </a:p>
        </p:txBody>
      </p:sp>
      <p:sp>
        <p:nvSpPr>
          <p:cNvPr id="59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smtClean="0">
                <a:solidFill>
                  <a:schemeClr val="tx1"/>
                </a:solidFill>
              </a:defRPr>
            </a:lvl1pPr>
          </a:lstStyle>
          <a:p>
            <a:pPr>
              <a:defRPr/>
            </a:pPr>
            <a:fld id="{50849821-CF26-4DEA-8DCF-572E8AF252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62000" y="368863"/>
            <a:ext cx="7962900" cy="3672083"/>
          </a:xfrm>
          <a:prstGeom prst="rect">
            <a:avLst/>
          </a:prstGeom>
          <a:solidFill>
            <a:srgbClr val="E5F082"/>
          </a:solidFill>
          <a:ln>
            <a:noFill/>
          </a:ln>
          <a:extLst/>
        </p:spPr>
        <p:txBody>
          <a:bodyP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spcBef>
                <a:spcPct val="20000"/>
              </a:spcBef>
              <a:buClrTx/>
              <a:buSzTx/>
              <a:buFont typeface="Arial" panose="020B0604020202020204" pitchFamily="34" charset="0"/>
              <a:buNone/>
            </a:pP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762000" y="4040946"/>
            <a:ext cx="7962900" cy="2831839"/>
          </a:xfrm>
          <a:prstGeom prst="rect">
            <a:avLst/>
          </a:prstGeom>
          <a:solidFill>
            <a:srgbClr val="FFF996"/>
          </a:solidFill>
          <a:ln>
            <a:noFill/>
          </a:ln>
          <a:extLst/>
        </p:spPr>
        <p:txBody>
          <a:bodyP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spcBef>
                <a:spcPct val="20000"/>
              </a:spcBef>
              <a:buClrTx/>
              <a:buSzTx/>
              <a:buFont typeface="Arial" panose="020B0604020202020204" pitchFamily="34" charset="0"/>
              <a:buNone/>
            </a:pP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098" name="Title 1"/>
          <p:cNvSpPr>
            <a:spLocks noGrp="1"/>
          </p:cNvSpPr>
          <p:nvPr>
            <p:ph type="ctrTitle" idx="4294967295"/>
          </p:nvPr>
        </p:nvSpPr>
        <p:spPr>
          <a:xfrm>
            <a:off x="914399" y="685800"/>
            <a:ext cx="1614487" cy="1143000"/>
          </a:xfrm>
        </p:spPr>
        <p:txBody>
          <a:bodyPr/>
          <a:lstStyle/>
          <a:p>
            <a:pPr algn="l" eaLnBrk="1" hangingPunct="1"/>
            <a:r>
              <a:rPr lang="en-US" b="1" dirty="0" err="1" smtClean="0">
                <a:solidFill>
                  <a:schemeClr val="tx1"/>
                </a:solidFill>
                <a:latin typeface="Times New Roman" panose="02020603050405020304" pitchFamily="18" charset="0"/>
                <a:cs typeface="Times New Roman" panose="02020603050405020304" pitchFamily="18" charset="0"/>
              </a:rPr>
              <a:t>Phần</a:t>
            </a:r>
            <a:endParaRPr lang="en-US" sz="8000" b="1" dirty="0" smtClean="0">
              <a:solidFill>
                <a:schemeClr val="tx1"/>
              </a:solidFill>
              <a:latin typeface="Times New Roman" panose="02020603050405020304" pitchFamily="18" charset="0"/>
              <a:cs typeface="Times New Roman" panose="02020603050405020304" pitchFamily="18" charset="0"/>
            </a:endParaRPr>
          </a:p>
        </p:txBody>
      </p:sp>
      <p:sp>
        <p:nvSpPr>
          <p:cNvPr id="4099" name="Subtitle 2"/>
          <p:cNvSpPr>
            <a:spLocks noGrp="1"/>
          </p:cNvSpPr>
          <p:nvPr>
            <p:ph type="subTitle" idx="4294967295"/>
          </p:nvPr>
        </p:nvSpPr>
        <p:spPr>
          <a:xfrm>
            <a:off x="0" y="2443640"/>
            <a:ext cx="8991600" cy="1371600"/>
          </a:xfrm>
        </p:spPr>
        <p:txBody>
          <a:bodyPr/>
          <a:lstStyle/>
          <a:p>
            <a:pPr marL="0" indent="0" algn="ctr" eaLnBrk="1" hangingPunct="1">
              <a:lnSpc>
                <a:spcPct val="80000"/>
              </a:lnSpc>
              <a:buFontTx/>
              <a:buNone/>
            </a:pPr>
            <a:r>
              <a:rPr lang="en-US" sz="6000" b="1" dirty="0" smtClean="0">
                <a:latin typeface="Times New Roman" panose="02020603050405020304" pitchFamily="18" charset="0"/>
                <a:cs typeface="Times New Roman" panose="02020603050405020304" pitchFamily="18" charset="0"/>
              </a:rPr>
              <a:t>KĨ THUẬT ĐIỆN</a:t>
            </a:r>
          </a:p>
        </p:txBody>
      </p:sp>
      <p:cxnSp>
        <p:nvCxnSpPr>
          <p:cNvPr id="7" name="Straight Connector 6"/>
          <p:cNvCxnSpPr/>
          <p:nvPr/>
        </p:nvCxnSpPr>
        <p:spPr>
          <a:xfrm>
            <a:off x="762000" y="1522413"/>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Parallelogram 8"/>
          <p:cNvSpPr/>
          <p:nvPr/>
        </p:nvSpPr>
        <p:spPr bwMode="auto">
          <a:xfrm rot="20755715">
            <a:off x="2228466" y="611603"/>
            <a:ext cx="1298403" cy="1224822"/>
          </a:xfrm>
          <a:prstGeom prst="parallelogram">
            <a:avLst>
              <a:gd name="adj" fmla="val 27949"/>
            </a:avLst>
          </a:prstGeom>
          <a:solidFill>
            <a:srgbClr val="F57D21"/>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13726" t="4795" r="9608" b="5793"/>
          <a:stretch/>
        </p:blipFill>
        <p:spPr>
          <a:xfrm>
            <a:off x="3429000" y="4199951"/>
            <a:ext cx="3017520" cy="2623930"/>
          </a:xfrm>
          <a:prstGeom prst="rect">
            <a:avLst/>
          </a:prstGeom>
        </p:spPr>
      </p:pic>
      <p:sp>
        <p:nvSpPr>
          <p:cNvPr id="4104" name="Title 1"/>
          <p:cNvSpPr txBox="1">
            <a:spLocks/>
          </p:cNvSpPr>
          <p:nvPr/>
        </p:nvSpPr>
        <p:spPr bwMode="auto">
          <a:xfrm>
            <a:off x="2441951" y="758630"/>
            <a:ext cx="1697869"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6600" dirty="0" smtClean="0">
                <a:solidFill>
                  <a:schemeClr val="tx1"/>
                </a:solidFill>
                <a:latin typeface="VNI-Butlong" panose="00000400000000000000" pitchFamily="2" charset="0"/>
                <a:cs typeface="Times New Roman" panose="02020603050405020304" pitchFamily="18" charset="0"/>
              </a:rPr>
              <a:t>hai</a:t>
            </a:r>
            <a:endParaRPr lang="en-US" sz="6600" dirty="0">
              <a:solidFill>
                <a:schemeClr val="tx1"/>
              </a:solidFill>
              <a:latin typeface="VNI-Butlong" panose="00000400000000000000" pitchFamily="2"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871614" cy="4524315"/>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b="0" dirty="0" smtClean="0">
                <a:solidFill>
                  <a:schemeClr val="accent6">
                    <a:lumMod val="50000"/>
                  </a:schemeClr>
                </a:solidFill>
              </a:rPr>
              <a:t>	</a:t>
            </a:r>
            <a:r>
              <a:rPr lang="en-US" b="0" i="1" dirty="0" smtClean="0">
                <a:solidFill>
                  <a:srgbClr val="F57D21"/>
                </a:solidFill>
              </a:rPr>
              <a:t>a- Lõi thép: </a:t>
            </a:r>
            <a:r>
              <a:rPr lang="en-US" b="0" dirty="0" smtClean="0">
                <a:solidFill>
                  <a:schemeClr val="accent6">
                    <a:lumMod val="50000"/>
                  </a:schemeClr>
                </a:solidFill>
              </a:rPr>
              <a:t>Dùng </a:t>
            </a:r>
            <a:r>
              <a:rPr lang="en-US" b="0" dirty="0">
                <a:solidFill>
                  <a:schemeClr val="accent6">
                    <a:lumMod val="50000"/>
                  </a:schemeClr>
                </a:solidFill>
              </a:rPr>
              <a:t>để dẫn từ thông chính của máy </a:t>
            </a:r>
            <a:r>
              <a:rPr lang="en-US" b="0" dirty="0" smtClean="0">
                <a:solidFill>
                  <a:schemeClr val="accent6">
                    <a:lumMod val="50000"/>
                  </a:schemeClr>
                </a:solidFill>
              </a:rPr>
              <a:t>được chế tạo từ vật liệu dẫn từ tốt</a:t>
            </a:r>
            <a:endParaRPr lang="en-US" b="0" dirty="0">
              <a:solidFill>
                <a:schemeClr val="accent6">
                  <a:lumMod val="50000"/>
                </a:schemeClr>
              </a:solidFill>
            </a:endParaRPr>
          </a:p>
          <a:p>
            <a:pPr marL="457200" indent="-457200">
              <a:lnSpc>
                <a:spcPct val="150000"/>
              </a:lnSpc>
              <a:buClr>
                <a:srgbClr val="669900"/>
              </a:buClr>
              <a:buFont typeface="Wingdings" panose="05000000000000000000" pitchFamily="2" charset="2"/>
              <a:buChar char="ü"/>
            </a:pPr>
            <a:r>
              <a:rPr lang="en-US" b="0" dirty="0">
                <a:solidFill>
                  <a:schemeClr val="accent6">
                    <a:lumMod val="50000"/>
                  </a:schemeClr>
                </a:solidFill>
              </a:rPr>
              <a:t>C</a:t>
            </a:r>
            <a:r>
              <a:rPr lang="en-US" b="0" dirty="0" smtClean="0">
                <a:solidFill>
                  <a:schemeClr val="accent6">
                    <a:lumMod val="50000"/>
                  </a:schemeClr>
                </a:solidFill>
              </a:rPr>
              <a:t>ó </a:t>
            </a:r>
            <a:r>
              <a:rPr lang="en-US" b="0" dirty="0">
                <a:solidFill>
                  <a:schemeClr val="accent6">
                    <a:lumMod val="50000"/>
                  </a:schemeClr>
                </a:solidFill>
              </a:rPr>
              <a:t>ba trụ để quấn dây </a:t>
            </a:r>
            <a:r>
              <a:rPr lang="en-US" b="0" dirty="0" smtClean="0">
                <a:solidFill>
                  <a:schemeClr val="accent6">
                    <a:lumMod val="50000"/>
                  </a:schemeClr>
                </a:solidFill>
              </a:rPr>
              <a:t>(gọi </a:t>
            </a:r>
            <a:r>
              <a:rPr lang="en-US" b="0" dirty="0">
                <a:solidFill>
                  <a:schemeClr val="accent6">
                    <a:lumMod val="50000"/>
                  </a:schemeClr>
                </a:solidFill>
              </a:rPr>
              <a:t>là trụ </a:t>
            </a:r>
            <a:r>
              <a:rPr lang="en-US" b="0" dirty="0" smtClean="0">
                <a:solidFill>
                  <a:schemeClr val="accent6">
                    <a:lumMod val="50000"/>
                  </a:schemeClr>
                </a:solidFill>
              </a:rPr>
              <a:t>từ): ghép từ các </a:t>
            </a:r>
            <a:r>
              <a:rPr lang="en-US" b="0" dirty="0">
                <a:solidFill>
                  <a:schemeClr val="accent6">
                    <a:lumMod val="50000"/>
                  </a:schemeClr>
                </a:solidFill>
              </a:rPr>
              <a:t>lá thép kĩ thuật điện dày 0,35÷0,5 mm, hai mặt phủ sơn </a:t>
            </a:r>
            <a:r>
              <a:rPr lang="en-US" b="0" dirty="0" smtClean="0">
                <a:solidFill>
                  <a:schemeClr val="accent6">
                    <a:lumMod val="50000"/>
                  </a:schemeClr>
                </a:solidFill>
              </a:rPr>
              <a:t>cách điện. </a:t>
            </a:r>
          </a:p>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Gông từ để khép kín mạch từ</a:t>
            </a:r>
          </a:p>
        </p:txBody>
      </p: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smtClean="0">
                <a:solidFill>
                  <a:srgbClr val="669900"/>
                </a:solidFill>
              </a:rPr>
              <a:t>2. Cấu tạo</a:t>
            </a:r>
            <a:endParaRPr lang="en-US" sz="3200" b="1" dirty="0">
              <a:solidFill>
                <a:srgbClr val="669900"/>
              </a:solidFill>
            </a:endParaRPr>
          </a:p>
        </p:txBody>
      </p:sp>
    </p:spTree>
    <p:extLst>
      <p:ext uri="{BB962C8B-B14F-4D97-AF65-F5344CB8AC3E}">
        <p14:creationId xmlns:p14="http://schemas.microsoft.com/office/powerpoint/2010/main" val="203414697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871614" cy="3785652"/>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b="0" dirty="0" smtClean="0">
                <a:solidFill>
                  <a:schemeClr val="accent6">
                    <a:lumMod val="50000"/>
                  </a:schemeClr>
                </a:solidFill>
              </a:rPr>
              <a:t>	</a:t>
            </a:r>
            <a:r>
              <a:rPr lang="en-US" b="0" i="1" dirty="0" smtClean="0">
                <a:solidFill>
                  <a:srgbClr val="F57D21"/>
                </a:solidFill>
              </a:rPr>
              <a:t>b- Dây quấn: </a:t>
            </a:r>
            <a:r>
              <a:rPr lang="en-US" b="0" dirty="0" smtClean="0">
                <a:solidFill>
                  <a:schemeClr val="accent6">
                    <a:lumMod val="50000"/>
                  </a:schemeClr>
                </a:solidFill>
              </a:rPr>
              <a:t>Thường là dây đồng bọc cách điện được quấn quanh trụ từ của lõi thép.</a:t>
            </a:r>
          </a:p>
          <a:p>
            <a:pPr>
              <a:lnSpc>
                <a:spcPct val="150000"/>
              </a:lnSpc>
              <a:buClr>
                <a:srgbClr val="669900"/>
              </a:buClr>
            </a:pPr>
            <a:r>
              <a:rPr lang="en-US" b="0" dirty="0">
                <a:solidFill>
                  <a:schemeClr val="accent6">
                    <a:lumMod val="50000"/>
                  </a:schemeClr>
                </a:solidFill>
              </a:rPr>
              <a:t>	</a:t>
            </a:r>
            <a:r>
              <a:rPr lang="en-US" b="0" dirty="0" smtClean="0">
                <a:solidFill>
                  <a:schemeClr val="accent6">
                    <a:lumMod val="50000"/>
                  </a:schemeClr>
                </a:solidFill>
              </a:rPr>
              <a:t>Mỗi biến áp ba pha có:</a:t>
            </a:r>
          </a:p>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Dây quấn sơ cấp đưa điện vào: AX, BY, CZ</a:t>
            </a:r>
          </a:p>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Dây quấn thứ cấp đưa điện ra: ax, by, cz</a:t>
            </a:r>
            <a:endParaRPr lang="en-US" b="0" dirty="0">
              <a:solidFill>
                <a:schemeClr val="accent6">
                  <a:lumMod val="50000"/>
                </a:schemeClr>
              </a:solidFill>
            </a:endParaRPr>
          </a:p>
        </p:txBody>
      </p: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smtClean="0">
                <a:solidFill>
                  <a:srgbClr val="669900"/>
                </a:solidFill>
              </a:rPr>
              <a:t>2. Cấu tạo</a:t>
            </a:r>
            <a:endParaRPr lang="en-US" sz="3200" b="1" dirty="0">
              <a:solidFill>
                <a:srgbClr val="669900"/>
              </a:solidFill>
            </a:endParaRPr>
          </a:p>
        </p:txBody>
      </p:sp>
    </p:spTree>
    <p:extLst>
      <p:ext uri="{BB962C8B-B14F-4D97-AF65-F5344CB8AC3E}">
        <p14:creationId xmlns:p14="http://schemas.microsoft.com/office/powerpoint/2010/main" val="34268181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dirty="0">
                <a:solidFill>
                  <a:schemeClr val="accent6">
                    <a:lumMod val="50000"/>
                  </a:schemeClr>
                </a:solidFill>
                <a:latin typeface="+mj-lt"/>
                <a:cs typeface="Times New Roman" panose="02020603050405020304" pitchFamily="18" charset="0"/>
              </a:rPr>
              <a:t>Sơ đồ và kí hiệu cách đấu dây</a:t>
            </a:r>
          </a:p>
        </p:txBody>
      </p:sp>
      <p:pic>
        <p:nvPicPr>
          <p:cNvPr id="5" name="Picture 4"/>
          <p:cNvPicPr>
            <a:picLocks noChangeAspect="1"/>
          </p:cNvPicPr>
          <p:nvPr/>
        </p:nvPicPr>
        <p:blipFill>
          <a:blip r:embed="rId3"/>
          <a:stretch>
            <a:fillRect/>
          </a:stretch>
        </p:blipFill>
        <p:spPr>
          <a:xfrm>
            <a:off x="500986" y="1676400"/>
            <a:ext cx="8229600" cy="3971074"/>
          </a:xfrm>
          <a:prstGeom prst="rect">
            <a:avLst/>
          </a:prstGeom>
        </p:spPr>
      </p:pic>
      <p:pic>
        <p:nvPicPr>
          <p:cNvPr id="9" name="Picture 8"/>
          <p:cNvPicPr>
            <a:picLocks noChangeAspect="1"/>
          </p:cNvPicPr>
          <p:nvPr/>
        </p:nvPicPr>
        <p:blipFill>
          <a:blip r:embed="rId4"/>
          <a:stretch>
            <a:fillRect/>
          </a:stretch>
        </p:blipFill>
        <p:spPr>
          <a:xfrm>
            <a:off x="1143000" y="5647474"/>
            <a:ext cx="7406640" cy="1123612"/>
          </a:xfrm>
          <a:prstGeom prst="rect">
            <a:avLst/>
          </a:prstGeom>
        </p:spPr>
      </p:pic>
    </p:spTree>
    <p:extLst>
      <p:ext uri="{BB962C8B-B14F-4D97-AF65-F5344CB8AC3E}">
        <p14:creationId xmlns:p14="http://schemas.microsoft.com/office/powerpoint/2010/main" val="22720304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352800" y="2438400"/>
            <a:ext cx="3200400" cy="4208400"/>
          </a:xfrm>
          <a:prstGeom prst="rect">
            <a:avLst/>
          </a:prstGeom>
        </p:spPr>
      </p:pic>
      <p:sp>
        <p:nvSpPr>
          <p:cNvPr id="11" name="Rectangle 10"/>
          <p:cNvSpPr/>
          <p:nvPr/>
        </p:nvSpPr>
        <p:spPr>
          <a:xfrm>
            <a:off x="199030" y="748829"/>
            <a:ext cx="8833513" cy="1946238"/>
          </a:xfrm>
          <a:prstGeom prst="rect">
            <a:avLst/>
          </a:prstGeom>
        </p:spPr>
        <p:txBody>
          <a:bodyPr wrap="square">
            <a:spAutoFit/>
          </a:bodyPr>
          <a:lstStyle/>
          <a:p>
            <a:pPr>
              <a:lnSpc>
                <a:spcPct val="130000"/>
              </a:lnSpc>
              <a:buClr>
                <a:srgbClr val="669900"/>
              </a:buClr>
            </a:pPr>
            <a:r>
              <a:rPr lang="en-US" sz="3200" dirty="0" smtClean="0">
                <a:solidFill>
                  <a:schemeClr val="accent6">
                    <a:lumMod val="50000"/>
                  </a:schemeClr>
                </a:solidFill>
                <a:latin typeface="+mj-lt"/>
                <a:cs typeface="Times New Roman" panose="02020603050405020304" pitchFamily="18" charset="0"/>
              </a:rPr>
              <a:t>	Máy biến áp cung cấp điện cho các hộ tiêu thụ, dây quấn thứ cấp thường nối hình sao có dây trung tính?</a:t>
            </a:r>
            <a:endParaRPr lang="en-US" sz="3200" dirty="0">
              <a:solidFill>
                <a:schemeClr val="accent6">
                  <a:lumMod val="5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27033567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795414" cy="5171737"/>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b="0" dirty="0" smtClean="0">
                <a:solidFill>
                  <a:schemeClr val="accent6">
                    <a:lumMod val="50000"/>
                  </a:schemeClr>
                </a:solidFill>
              </a:rPr>
              <a:t>	Khi nối dây quấn sơ cấp với nguồn xoay chiều, dòng điện chạy trong dây quấn sơ cấp sinh ra từ thông biến thiên chạy trong lõi thép, từ thông này xuyên qua đồng thời cả dây quấn sơ cấp và thứ cấp sự biến thiên của từ thông làm </a:t>
            </a:r>
            <a:r>
              <a:rPr lang="vi-VN" b="0" dirty="0">
                <a:solidFill>
                  <a:schemeClr val="accent6">
                    <a:lumMod val="50000"/>
                  </a:schemeClr>
                </a:solidFill>
              </a:rPr>
              <a:t>xuất hiện suất điện động cảm ứng và làm biến đổi điện áp ban đầu</a:t>
            </a:r>
            <a:endParaRPr lang="en-US" b="0" dirty="0">
              <a:solidFill>
                <a:schemeClr val="accent6">
                  <a:lumMod val="50000"/>
                </a:schemeClr>
              </a:solidFill>
            </a:endParaRPr>
          </a:p>
        </p:txBody>
      </p: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a:solidFill>
                  <a:srgbClr val="669900"/>
                </a:solidFill>
              </a:rPr>
              <a:t>3</a:t>
            </a:r>
            <a:r>
              <a:rPr lang="en-US" sz="3200" b="1" dirty="0" smtClean="0">
                <a:solidFill>
                  <a:srgbClr val="669900"/>
                </a:solidFill>
              </a:rPr>
              <a:t>. Nguyên lý làm việc:</a:t>
            </a:r>
            <a:endParaRPr lang="en-US" sz="3200" b="1" dirty="0">
              <a:solidFill>
                <a:srgbClr val="669900"/>
              </a:solidFill>
            </a:endParaRPr>
          </a:p>
        </p:txBody>
      </p:sp>
    </p:spTree>
    <p:extLst>
      <p:ext uri="{BB962C8B-B14F-4D97-AF65-F5344CB8AC3E}">
        <p14:creationId xmlns:p14="http://schemas.microsoft.com/office/powerpoint/2010/main" val="88709331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348586" y="1536174"/>
                <a:ext cx="8795414" cy="4938788"/>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Hệ số biến áp pha:</a:t>
                </a:r>
                <a:r>
                  <a:rPr lang="en-US" b="0" dirty="0">
                    <a:solidFill>
                      <a:schemeClr val="accent6">
                        <a:lumMod val="50000"/>
                      </a:schemeClr>
                    </a:solidFill>
                  </a:rPr>
                  <a:t>	</a:t>
                </a:r>
                <a:r>
                  <a:rPr lang="en-US" b="0" dirty="0" smtClean="0">
                    <a:solidFill>
                      <a:schemeClr val="accent6">
                        <a:lumMod val="50000"/>
                      </a:schemeClr>
                    </a:solidFill>
                  </a:rPr>
                  <a:t>	</a:t>
                </a:r>
              </a:p>
              <a:p>
                <a:pPr>
                  <a:buClr>
                    <a:srgbClr val="669900"/>
                  </a:buClr>
                </a:pPr>
                <a14:m>
                  <m:oMathPara xmlns:m="http://schemas.openxmlformats.org/officeDocument/2006/math">
                    <m:oMathParaPr>
                      <m:jc m:val="centerGroup"/>
                    </m:oMathParaPr>
                    <m:oMath xmlns:m="http://schemas.openxmlformats.org/officeDocument/2006/math">
                      <m:sSub>
                        <m:sSubPr>
                          <m:ctrlPr>
                            <a:rPr lang="en-US" b="0" i="1" smtClean="0">
                              <a:solidFill>
                                <a:srgbClr val="F57D21"/>
                              </a:solidFill>
                              <a:latin typeface="Cambria Math" panose="02040503050406030204" pitchFamily="18" charset="0"/>
                              <a:ea typeface="Cambria Math" panose="02040503050406030204" pitchFamily="18" charset="0"/>
                            </a:rPr>
                          </m:ctrlPr>
                        </m:sSubPr>
                        <m:e>
                          <m:r>
                            <m:rPr>
                              <m:sty m:val="p"/>
                            </m:rPr>
                            <a:rPr lang="en-US" b="0" i="0" smtClean="0">
                              <a:solidFill>
                                <a:srgbClr val="F57D21"/>
                              </a:solidFill>
                              <a:latin typeface="Cambria Math" panose="02040503050406030204" pitchFamily="18" charset="0"/>
                              <a:ea typeface="Cambria Math" panose="02040503050406030204" pitchFamily="18" charset="0"/>
                            </a:rPr>
                            <m:t>K</m:t>
                          </m:r>
                        </m:e>
                        <m:sub>
                          <m:r>
                            <m:rPr>
                              <m:sty m:val="p"/>
                            </m:rPr>
                            <a:rPr lang="en-US" b="0" i="0" smtClean="0">
                              <a:solidFill>
                                <a:srgbClr val="F57D21"/>
                              </a:solidFill>
                              <a:latin typeface="Cambria Math" panose="02040503050406030204" pitchFamily="18" charset="0"/>
                              <a:ea typeface="Cambria Math" panose="02040503050406030204" pitchFamily="18" charset="0"/>
                            </a:rPr>
                            <m:t>p</m:t>
                          </m:r>
                        </m:sub>
                      </m:sSub>
                      <m:r>
                        <a:rPr lang="en-US" b="0" i="0" smtClean="0">
                          <a:solidFill>
                            <a:srgbClr val="F57D21"/>
                          </a:solidFill>
                          <a:latin typeface="Cambria Math" panose="02040503050406030204" pitchFamily="18" charset="0"/>
                          <a:ea typeface="Cambria Math" panose="02040503050406030204" pitchFamily="18" charset="0"/>
                        </a:rPr>
                        <m:t>=</m:t>
                      </m:r>
                      <m:f>
                        <m:fPr>
                          <m:ctrlPr>
                            <a:rPr lang="en-US" b="0" i="1" smtClean="0">
                              <a:solidFill>
                                <a:srgbClr val="F57D21"/>
                              </a:solidFill>
                              <a:latin typeface="Cambria Math" panose="02040503050406030204" pitchFamily="18" charset="0"/>
                              <a:ea typeface="Cambria Math" panose="02040503050406030204" pitchFamily="18" charset="0"/>
                            </a:rPr>
                          </m:ctrlPr>
                        </m:fPr>
                        <m:num>
                          <m:sSub>
                            <m:sSubPr>
                              <m:ctrlPr>
                                <a:rPr lang="en-US" b="0" i="1" smtClean="0">
                                  <a:solidFill>
                                    <a:srgbClr val="F57D21"/>
                                  </a:solidFill>
                                  <a:latin typeface="Cambria Math" panose="02040503050406030204" pitchFamily="18" charset="0"/>
                                  <a:ea typeface="Cambria Math" panose="02040503050406030204" pitchFamily="18" charset="0"/>
                                </a:rPr>
                              </m:ctrlPr>
                            </m:sSubPr>
                            <m:e>
                              <m:r>
                                <m:rPr>
                                  <m:sty m:val="p"/>
                                </m:rPr>
                                <a:rPr lang="en-US" b="0" i="0" smtClean="0">
                                  <a:solidFill>
                                    <a:srgbClr val="F57D21"/>
                                  </a:solidFill>
                                  <a:latin typeface="Cambria Math" panose="02040503050406030204" pitchFamily="18" charset="0"/>
                                  <a:ea typeface="Cambria Math" panose="02040503050406030204" pitchFamily="18" charset="0"/>
                                </a:rPr>
                                <m:t>U</m:t>
                              </m:r>
                            </m:e>
                            <m:sub>
                              <m:r>
                                <m:rPr>
                                  <m:sty m:val="p"/>
                                </m:rPr>
                                <a:rPr lang="en-US" b="0" i="0" smtClean="0">
                                  <a:solidFill>
                                    <a:srgbClr val="F57D21"/>
                                  </a:solidFill>
                                  <a:latin typeface="Cambria Math" panose="02040503050406030204" pitchFamily="18" charset="0"/>
                                  <a:ea typeface="Cambria Math" panose="02040503050406030204" pitchFamily="18" charset="0"/>
                                </a:rPr>
                                <m:t>p</m:t>
                              </m:r>
                              <m:r>
                                <a:rPr lang="en-US" b="0" i="0" smtClean="0">
                                  <a:solidFill>
                                    <a:srgbClr val="F57D21"/>
                                  </a:solidFill>
                                  <a:latin typeface="Cambria Math" panose="02040503050406030204" pitchFamily="18" charset="0"/>
                                  <a:ea typeface="Cambria Math" panose="02040503050406030204" pitchFamily="18" charset="0"/>
                                </a:rPr>
                                <m:t>1</m:t>
                              </m:r>
                            </m:sub>
                          </m:sSub>
                        </m:num>
                        <m:den>
                          <m:sSub>
                            <m:sSubPr>
                              <m:ctrlPr>
                                <a:rPr lang="en-US" b="0" i="1" smtClean="0">
                                  <a:solidFill>
                                    <a:srgbClr val="F57D21"/>
                                  </a:solidFill>
                                  <a:latin typeface="Cambria Math" panose="02040503050406030204" pitchFamily="18" charset="0"/>
                                  <a:ea typeface="Cambria Math" panose="02040503050406030204" pitchFamily="18" charset="0"/>
                                </a:rPr>
                              </m:ctrlPr>
                            </m:sSubPr>
                            <m:e>
                              <m:r>
                                <m:rPr>
                                  <m:sty m:val="p"/>
                                </m:rPr>
                                <a:rPr lang="en-US" b="0" i="0" smtClean="0">
                                  <a:solidFill>
                                    <a:srgbClr val="F57D21"/>
                                  </a:solidFill>
                                  <a:latin typeface="Cambria Math" panose="02040503050406030204" pitchFamily="18" charset="0"/>
                                  <a:ea typeface="Cambria Math" panose="02040503050406030204" pitchFamily="18" charset="0"/>
                                </a:rPr>
                                <m:t>U</m:t>
                              </m:r>
                            </m:e>
                            <m:sub>
                              <m:r>
                                <m:rPr>
                                  <m:sty m:val="p"/>
                                </m:rPr>
                                <a:rPr lang="en-US" b="0" i="0" smtClean="0">
                                  <a:solidFill>
                                    <a:srgbClr val="F57D21"/>
                                  </a:solidFill>
                                  <a:latin typeface="Cambria Math" panose="02040503050406030204" pitchFamily="18" charset="0"/>
                                  <a:ea typeface="Cambria Math" panose="02040503050406030204" pitchFamily="18" charset="0"/>
                                </a:rPr>
                                <m:t>p</m:t>
                              </m:r>
                              <m:r>
                                <a:rPr lang="en-US" b="0" i="0" smtClean="0">
                                  <a:solidFill>
                                    <a:srgbClr val="F57D21"/>
                                  </a:solidFill>
                                  <a:latin typeface="Cambria Math" panose="02040503050406030204" pitchFamily="18" charset="0"/>
                                  <a:ea typeface="Cambria Math" panose="02040503050406030204" pitchFamily="18" charset="0"/>
                                </a:rPr>
                                <m:t>2</m:t>
                              </m:r>
                            </m:sub>
                          </m:sSub>
                        </m:den>
                      </m:f>
                      <m:r>
                        <a:rPr lang="en-US" b="0" i="0" smtClean="0">
                          <a:solidFill>
                            <a:srgbClr val="F57D21"/>
                          </a:solidFill>
                          <a:latin typeface="Cambria Math" panose="02040503050406030204" pitchFamily="18" charset="0"/>
                          <a:ea typeface="Cambria Math" panose="02040503050406030204" pitchFamily="18" charset="0"/>
                        </a:rPr>
                        <m:t>=</m:t>
                      </m:r>
                      <m:f>
                        <m:fPr>
                          <m:ctrlPr>
                            <a:rPr lang="en-US" b="0" i="1" smtClean="0">
                              <a:solidFill>
                                <a:srgbClr val="F57D21"/>
                              </a:solidFill>
                              <a:latin typeface="Cambria Math" panose="02040503050406030204" pitchFamily="18" charset="0"/>
                              <a:ea typeface="Cambria Math" panose="02040503050406030204" pitchFamily="18" charset="0"/>
                            </a:rPr>
                          </m:ctrlPr>
                        </m:fPr>
                        <m:num>
                          <m:sSub>
                            <m:sSubPr>
                              <m:ctrlPr>
                                <a:rPr lang="en-US" b="0" i="1" smtClean="0">
                                  <a:solidFill>
                                    <a:srgbClr val="F57D21"/>
                                  </a:solidFill>
                                  <a:latin typeface="Cambria Math" panose="02040503050406030204" pitchFamily="18" charset="0"/>
                                  <a:ea typeface="Cambria Math" panose="02040503050406030204" pitchFamily="18" charset="0"/>
                                </a:rPr>
                              </m:ctrlPr>
                            </m:sSubPr>
                            <m:e>
                              <m:r>
                                <m:rPr>
                                  <m:sty m:val="p"/>
                                </m:rPr>
                                <a:rPr lang="en-US" b="0" i="0" smtClean="0">
                                  <a:solidFill>
                                    <a:srgbClr val="F57D21"/>
                                  </a:solidFill>
                                  <a:latin typeface="Cambria Math" panose="02040503050406030204" pitchFamily="18" charset="0"/>
                                  <a:ea typeface="Cambria Math" panose="02040503050406030204" pitchFamily="18" charset="0"/>
                                </a:rPr>
                                <m:t>N</m:t>
                              </m:r>
                            </m:e>
                            <m:sub>
                              <m:r>
                                <a:rPr lang="en-US" b="0" i="0" smtClean="0">
                                  <a:solidFill>
                                    <a:srgbClr val="F57D21"/>
                                  </a:solidFill>
                                  <a:latin typeface="Cambria Math" panose="02040503050406030204" pitchFamily="18" charset="0"/>
                                  <a:ea typeface="Cambria Math" panose="02040503050406030204" pitchFamily="18" charset="0"/>
                                </a:rPr>
                                <m:t>1</m:t>
                              </m:r>
                            </m:sub>
                          </m:sSub>
                        </m:num>
                        <m:den>
                          <m:sSub>
                            <m:sSubPr>
                              <m:ctrlPr>
                                <a:rPr lang="en-US" b="0" i="1" smtClean="0">
                                  <a:solidFill>
                                    <a:srgbClr val="F57D21"/>
                                  </a:solidFill>
                                  <a:latin typeface="Cambria Math" panose="02040503050406030204" pitchFamily="18" charset="0"/>
                                  <a:ea typeface="Cambria Math" panose="02040503050406030204" pitchFamily="18" charset="0"/>
                                </a:rPr>
                              </m:ctrlPr>
                            </m:sSubPr>
                            <m:e>
                              <m:r>
                                <m:rPr>
                                  <m:sty m:val="p"/>
                                </m:rPr>
                                <a:rPr lang="en-US" b="0" i="0" smtClean="0">
                                  <a:solidFill>
                                    <a:srgbClr val="F57D21"/>
                                  </a:solidFill>
                                  <a:latin typeface="Cambria Math" panose="02040503050406030204" pitchFamily="18" charset="0"/>
                                  <a:ea typeface="Cambria Math" panose="02040503050406030204" pitchFamily="18" charset="0"/>
                                </a:rPr>
                                <m:t>N</m:t>
                              </m:r>
                            </m:e>
                            <m:sub>
                              <m:r>
                                <a:rPr lang="en-US" b="0" i="0" smtClean="0">
                                  <a:solidFill>
                                    <a:srgbClr val="F57D21"/>
                                  </a:solidFill>
                                  <a:latin typeface="Cambria Math" panose="02040503050406030204" pitchFamily="18" charset="0"/>
                                  <a:ea typeface="Cambria Math" panose="02040503050406030204" pitchFamily="18" charset="0"/>
                                </a:rPr>
                                <m:t>2</m:t>
                              </m:r>
                            </m:sub>
                          </m:sSub>
                        </m:den>
                      </m:f>
                    </m:oMath>
                  </m:oMathPara>
                </a14:m>
                <a:endParaRPr lang="en-US" b="0" dirty="0" smtClean="0">
                  <a:solidFill>
                    <a:schemeClr val="accent6">
                      <a:lumMod val="50000"/>
                    </a:schemeClr>
                  </a:solidFill>
                  <a:latin typeface="Cambria Math" panose="02040503050406030204" pitchFamily="18" charset="0"/>
                  <a:ea typeface="Cambria Math" panose="02040503050406030204" pitchFamily="18" charset="0"/>
                </a:endParaRPr>
              </a:p>
              <a:p>
                <a:pPr>
                  <a:lnSpc>
                    <a:spcPct val="130000"/>
                  </a:lnSpc>
                  <a:buClr>
                    <a:srgbClr val="669900"/>
                  </a:buClr>
                </a:pPr>
                <a:r>
                  <a:rPr lang="en-US" b="0" dirty="0" smtClean="0">
                    <a:solidFill>
                      <a:schemeClr val="accent6">
                        <a:lumMod val="50000"/>
                      </a:schemeClr>
                    </a:solidFill>
                  </a:rPr>
                  <a:t>	trong đó: N</a:t>
                </a:r>
                <a:r>
                  <a:rPr lang="en-US" b="0" baseline="-25000" dirty="0" smtClean="0">
                    <a:solidFill>
                      <a:schemeClr val="accent6">
                        <a:lumMod val="50000"/>
                      </a:schemeClr>
                    </a:solidFill>
                  </a:rPr>
                  <a:t>1</a:t>
                </a:r>
                <a:r>
                  <a:rPr lang="en-US" b="0" dirty="0" smtClean="0">
                    <a:solidFill>
                      <a:schemeClr val="accent6">
                        <a:lumMod val="50000"/>
                      </a:schemeClr>
                    </a:solidFill>
                  </a:rPr>
                  <a:t>là số vòng dây cuộn sơ cấp</a:t>
                </a:r>
              </a:p>
              <a:p>
                <a:pPr>
                  <a:lnSpc>
                    <a:spcPct val="130000"/>
                  </a:lnSpc>
                  <a:buClr>
                    <a:srgbClr val="669900"/>
                  </a:buClr>
                </a:pPr>
                <a:r>
                  <a:rPr lang="en-US" b="0" dirty="0">
                    <a:solidFill>
                      <a:schemeClr val="accent6">
                        <a:lumMod val="50000"/>
                      </a:schemeClr>
                    </a:solidFill>
                  </a:rPr>
                  <a:t>	</a:t>
                </a:r>
                <a:r>
                  <a:rPr lang="en-US" b="0" dirty="0" smtClean="0">
                    <a:solidFill>
                      <a:schemeClr val="accent6">
                        <a:lumMod val="50000"/>
                      </a:schemeClr>
                    </a:solidFill>
                  </a:rPr>
                  <a:t>		       N</a:t>
                </a:r>
                <a:r>
                  <a:rPr lang="en-US" b="0" baseline="-25000" dirty="0" smtClean="0">
                    <a:solidFill>
                      <a:schemeClr val="accent6">
                        <a:lumMod val="50000"/>
                      </a:schemeClr>
                    </a:solidFill>
                  </a:rPr>
                  <a:t>2</a:t>
                </a:r>
                <a:r>
                  <a:rPr lang="en-US" b="0" dirty="0" smtClean="0">
                    <a:solidFill>
                      <a:schemeClr val="accent6">
                        <a:lumMod val="50000"/>
                      </a:schemeClr>
                    </a:solidFill>
                  </a:rPr>
                  <a:t> </a:t>
                </a:r>
                <a:r>
                  <a:rPr lang="en-US" b="0" dirty="0">
                    <a:solidFill>
                      <a:schemeClr val="accent6">
                        <a:lumMod val="50000"/>
                      </a:schemeClr>
                    </a:solidFill>
                  </a:rPr>
                  <a:t>là số vòng dây </a:t>
                </a:r>
                <a:r>
                  <a:rPr lang="en-US" b="0" dirty="0" smtClean="0">
                    <a:solidFill>
                      <a:schemeClr val="accent6">
                        <a:lumMod val="50000"/>
                      </a:schemeClr>
                    </a:solidFill>
                  </a:rPr>
                  <a:t>cuộn </a:t>
                </a:r>
                <a:r>
                  <a:rPr lang="en-US" b="0" dirty="0">
                    <a:solidFill>
                      <a:schemeClr val="accent6">
                        <a:lumMod val="50000"/>
                      </a:schemeClr>
                    </a:solidFill>
                  </a:rPr>
                  <a:t>thứ </a:t>
                </a:r>
                <a:r>
                  <a:rPr lang="en-US" b="0" dirty="0" smtClean="0">
                    <a:solidFill>
                      <a:schemeClr val="accent6">
                        <a:lumMod val="50000"/>
                      </a:schemeClr>
                    </a:solidFill>
                  </a:rPr>
                  <a:t>cấp</a:t>
                </a:r>
              </a:p>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Hệ số biến áp dây</a:t>
                </a:r>
              </a:p>
              <a:p>
                <a:pPr>
                  <a:buClr>
                    <a:srgbClr val="669900"/>
                  </a:buClr>
                </a:pPr>
                <a14:m>
                  <m:oMathPara xmlns:m="http://schemas.openxmlformats.org/officeDocument/2006/math">
                    <m:oMathParaPr>
                      <m:jc m:val="centerGroup"/>
                    </m:oMathParaPr>
                    <m:oMath xmlns:m="http://schemas.openxmlformats.org/officeDocument/2006/math">
                      <m:sSub>
                        <m:sSubPr>
                          <m:ctrlPr>
                            <a:rPr lang="en-US" b="0" i="1" smtClean="0">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K</m:t>
                          </m:r>
                        </m:e>
                        <m:sub>
                          <m:r>
                            <m:rPr>
                              <m:sty m:val="p"/>
                            </m:rPr>
                            <a:rPr lang="en-US" b="0" i="0" smtClean="0">
                              <a:solidFill>
                                <a:srgbClr val="F57D21"/>
                              </a:solidFill>
                              <a:latin typeface="Cambria Math" panose="02040503050406030204" pitchFamily="18" charset="0"/>
                            </a:rPr>
                            <m:t>d</m:t>
                          </m:r>
                        </m:sub>
                      </m:sSub>
                      <m:r>
                        <a:rPr lang="en-US" b="0">
                          <a:solidFill>
                            <a:srgbClr val="F57D21"/>
                          </a:solidFill>
                          <a:latin typeface="Cambria Math" panose="02040503050406030204" pitchFamily="18" charset="0"/>
                        </a:rPr>
                        <m:t>=</m:t>
                      </m:r>
                      <m:f>
                        <m:fPr>
                          <m:ctrlPr>
                            <a:rPr lang="en-US" b="0" i="1">
                              <a:solidFill>
                                <a:srgbClr val="F57D21"/>
                              </a:solidFill>
                              <a:latin typeface="Cambria Math" panose="02040503050406030204" pitchFamily="18" charset="0"/>
                            </a:rPr>
                          </m:ctrlPr>
                        </m:fPr>
                        <m:num>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U</m:t>
                              </m:r>
                            </m:e>
                            <m:sub>
                              <m:r>
                                <m:rPr>
                                  <m:sty m:val="p"/>
                                </m:rPr>
                                <a:rPr lang="en-US" b="0" i="0" smtClean="0">
                                  <a:solidFill>
                                    <a:srgbClr val="F57D21"/>
                                  </a:solidFill>
                                  <a:latin typeface="Cambria Math" panose="02040503050406030204" pitchFamily="18" charset="0"/>
                                </a:rPr>
                                <m:t>d</m:t>
                              </m:r>
                              <m:r>
                                <a:rPr lang="en-US" b="0">
                                  <a:solidFill>
                                    <a:srgbClr val="F57D21"/>
                                  </a:solidFill>
                                  <a:latin typeface="Cambria Math" panose="02040503050406030204" pitchFamily="18" charset="0"/>
                                </a:rPr>
                                <m:t>1</m:t>
                              </m:r>
                            </m:sub>
                          </m:sSub>
                        </m:num>
                        <m:den>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U</m:t>
                              </m:r>
                            </m:e>
                            <m:sub>
                              <m:r>
                                <m:rPr>
                                  <m:sty m:val="p"/>
                                </m:rPr>
                                <a:rPr lang="en-US" b="0" i="0" smtClean="0">
                                  <a:solidFill>
                                    <a:srgbClr val="F57D21"/>
                                  </a:solidFill>
                                  <a:latin typeface="Cambria Math" panose="02040503050406030204" pitchFamily="18" charset="0"/>
                                </a:rPr>
                                <m:t>d</m:t>
                              </m:r>
                              <m:r>
                                <a:rPr lang="en-US" b="0">
                                  <a:solidFill>
                                    <a:srgbClr val="F57D21"/>
                                  </a:solidFill>
                                  <a:latin typeface="Cambria Math" panose="02040503050406030204" pitchFamily="18" charset="0"/>
                                </a:rPr>
                                <m:t>2</m:t>
                              </m:r>
                            </m:sub>
                          </m:sSub>
                        </m:den>
                      </m:f>
                    </m:oMath>
                  </m:oMathPara>
                </a14:m>
                <a:endParaRPr lang="en-US" b="0" dirty="0">
                  <a:solidFill>
                    <a:schemeClr val="accent6">
                      <a:lumMod val="50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8586" y="1536174"/>
                <a:ext cx="8795414" cy="4938788"/>
              </a:xfrm>
              <a:prstGeom prst="rect">
                <a:avLst/>
              </a:prstGeom>
              <a:blipFill rotWithShape="0">
                <a:blip r:embed="rId3"/>
                <a:stretch>
                  <a:fillRect l="-1525"/>
                </a:stretch>
              </a:blipFill>
            </p:spPr>
            <p:txBody>
              <a:bodyPr/>
              <a:lstStyle/>
              <a:p>
                <a:r>
                  <a:rPr lang="en-US">
                    <a:noFill/>
                  </a:rPr>
                  <a:t> </a:t>
                </a:r>
              </a:p>
            </p:txBody>
          </p:sp>
        </mc:Fallback>
      </mc:AlternateContent>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smtClean="0">
                <a:solidFill>
                  <a:srgbClr val="669900"/>
                </a:solidFill>
              </a:rPr>
              <a:t>Hệ số biến áp:</a:t>
            </a:r>
            <a:endParaRPr lang="en-US" sz="3200" b="1" dirty="0">
              <a:solidFill>
                <a:srgbClr val="669900"/>
              </a:solidFill>
            </a:endParaRPr>
          </a:p>
        </p:txBody>
      </p:sp>
    </p:spTree>
    <p:extLst>
      <p:ext uri="{BB962C8B-B14F-4D97-AF65-F5344CB8AC3E}">
        <p14:creationId xmlns:p14="http://schemas.microsoft.com/office/powerpoint/2010/main" val="183063953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348586" y="1536174"/>
                <a:ext cx="8795414" cy="4454040"/>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Hệ số biến áp pha:	</a:t>
                </a:r>
              </a:p>
              <a:p>
                <a:pPr>
                  <a:lnSpc>
                    <a:spcPct val="150000"/>
                  </a:lnSpc>
                  <a:buClr>
                    <a:srgbClr val="669900"/>
                  </a:buClr>
                </a:pPr>
                <a14:m>
                  <m:oMathPara xmlns:m="http://schemas.openxmlformats.org/officeDocument/2006/math">
                    <m:oMathParaPr>
                      <m:jc m:val="center"/>
                    </m:oMathParaPr>
                    <m:oMath xmlns:m="http://schemas.openxmlformats.org/officeDocument/2006/math">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K</m:t>
                          </m:r>
                        </m:e>
                        <m:sub>
                          <m:r>
                            <m:rPr>
                              <m:sty m:val="p"/>
                            </m:rPr>
                            <a:rPr lang="en-US" b="0">
                              <a:solidFill>
                                <a:srgbClr val="F57D21"/>
                              </a:solidFill>
                              <a:latin typeface="Cambria Math" panose="02040503050406030204" pitchFamily="18" charset="0"/>
                            </a:rPr>
                            <m:t>p</m:t>
                          </m:r>
                        </m:sub>
                      </m:sSub>
                      <m:r>
                        <a:rPr lang="en-US" b="0">
                          <a:solidFill>
                            <a:srgbClr val="F57D21"/>
                          </a:solidFill>
                          <a:latin typeface="Cambria Math" panose="02040503050406030204" pitchFamily="18" charset="0"/>
                        </a:rPr>
                        <m:t>=</m:t>
                      </m:r>
                      <m:f>
                        <m:fPr>
                          <m:ctrlPr>
                            <a:rPr lang="en-US" b="0" i="1">
                              <a:solidFill>
                                <a:srgbClr val="F57D21"/>
                              </a:solidFill>
                              <a:latin typeface="Cambria Math" panose="02040503050406030204" pitchFamily="18" charset="0"/>
                            </a:rPr>
                          </m:ctrlPr>
                        </m:fPr>
                        <m:num>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ea typeface="Cambria Math" panose="02040503050406030204" pitchFamily="18" charset="0"/>
                                </a:rPr>
                                <m:t>U</m:t>
                              </m:r>
                            </m:e>
                            <m:sub>
                              <m:r>
                                <m:rPr>
                                  <m:sty m:val="p"/>
                                </m:rPr>
                                <a:rPr lang="en-US" b="0">
                                  <a:solidFill>
                                    <a:srgbClr val="F57D21"/>
                                  </a:solidFill>
                                  <a:latin typeface="Cambria Math" panose="02040503050406030204" pitchFamily="18" charset="0"/>
                                </a:rPr>
                                <m:t>p</m:t>
                              </m:r>
                              <m:r>
                                <a:rPr lang="en-US" b="0">
                                  <a:solidFill>
                                    <a:srgbClr val="F57D21"/>
                                  </a:solidFill>
                                  <a:latin typeface="Cambria Math" panose="02040503050406030204" pitchFamily="18" charset="0"/>
                                </a:rPr>
                                <m:t>1</m:t>
                              </m:r>
                            </m:sub>
                          </m:sSub>
                        </m:num>
                        <m:den>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U</m:t>
                              </m:r>
                            </m:e>
                            <m:sub>
                              <m:r>
                                <m:rPr>
                                  <m:sty m:val="p"/>
                                </m:rPr>
                                <a:rPr lang="en-US" b="0">
                                  <a:solidFill>
                                    <a:srgbClr val="F57D21"/>
                                  </a:solidFill>
                                  <a:latin typeface="Cambria Math" panose="02040503050406030204" pitchFamily="18" charset="0"/>
                                </a:rPr>
                                <m:t>p</m:t>
                              </m:r>
                              <m:r>
                                <a:rPr lang="en-US" b="0">
                                  <a:solidFill>
                                    <a:srgbClr val="F57D21"/>
                                  </a:solidFill>
                                  <a:latin typeface="Cambria Math" panose="02040503050406030204" pitchFamily="18" charset="0"/>
                                </a:rPr>
                                <m:t>2</m:t>
                              </m:r>
                            </m:sub>
                          </m:sSub>
                        </m:den>
                      </m:f>
                      <m:r>
                        <a:rPr lang="en-US" b="0">
                          <a:solidFill>
                            <a:srgbClr val="F57D21"/>
                          </a:solidFill>
                          <a:latin typeface="Cambria Math" panose="02040503050406030204" pitchFamily="18" charset="0"/>
                        </a:rPr>
                        <m:t>=</m:t>
                      </m:r>
                      <m:f>
                        <m:fPr>
                          <m:ctrlPr>
                            <a:rPr lang="en-US" b="0" i="1">
                              <a:solidFill>
                                <a:srgbClr val="F57D21"/>
                              </a:solidFill>
                              <a:latin typeface="Cambria Math" panose="02040503050406030204" pitchFamily="18" charset="0"/>
                            </a:rPr>
                          </m:ctrlPr>
                        </m:fPr>
                        <m:num>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N</m:t>
                              </m:r>
                            </m:e>
                            <m:sub>
                              <m:r>
                                <a:rPr lang="en-US" b="0">
                                  <a:solidFill>
                                    <a:srgbClr val="F57D21"/>
                                  </a:solidFill>
                                  <a:latin typeface="Cambria Math" panose="02040503050406030204" pitchFamily="18" charset="0"/>
                                </a:rPr>
                                <m:t>1</m:t>
                              </m:r>
                            </m:sub>
                          </m:sSub>
                        </m:num>
                        <m:den>
                          <m:sSub>
                            <m:sSubPr>
                              <m:ctrlPr>
                                <a:rPr lang="en-US" b="0" i="1">
                                  <a:solidFill>
                                    <a:srgbClr val="F57D21"/>
                                  </a:solidFill>
                                  <a:latin typeface="Cambria Math" panose="02040503050406030204" pitchFamily="18" charset="0"/>
                                </a:rPr>
                              </m:ctrlPr>
                            </m:sSubPr>
                            <m:e>
                              <m:r>
                                <m:rPr>
                                  <m:sty m:val="p"/>
                                </m:rPr>
                                <a:rPr lang="en-US" b="0">
                                  <a:solidFill>
                                    <a:srgbClr val="F57D21"/>
                                  </a:solidFill>
                                  <a:latin typeface="Cambria Math" panose="02040503050406030204" pitchFamily="18" charset="0"/>
                                </a:rPr>
                                <m:t>N</m:t>
                              </m:r>
                            </m:e>
                            <m:sub>
                              <m:r>
                                <a:rPr lang="en-US" b="0">
                                  <a:solidFill>
                                    <a:srgbClr val="F57D21"/>
                                  </a:solidFill>
                                  <a:latin typeface="Cambria Math" panose="02040503050406030204" pitchFamily="18" charset="0"/>
                                </a:rPr>
                                <m:t>2</m:t>
                              </m:r>
                            </m:sub>
                          </m:sSub>
                        </m:den>
                      </m:f>
                    </m:oMath>
                  </m:oMathPara>
                </a14:m>
                <a:endParaRPr lang="en-US" b="0" dirty="0" smtClean="0">
                  <a:solidFill>
                    <a:schemeClr val="accent6">
                      <a:lumMod val="50000"/>
                    </a:schemeClr>
                  </a:solidFill>
                </a:endParaRPr>
              </a:p>
              <a:p>
                <a:pPr marL="457200" indent="-457200">
                  <a:lnSpc>
                    <a:spcPct val="150000"/>
                  </a:lnSpc>
                  <a:buClr>
                    <a:srgbClr val="669900"/>
                  </a:buClr>
                  <a:buFont typeface="Wingdings" panose="05000000000000000000" pitchFamily="2" charset="2"/>
                  <a:buChar char="ü"/>
                </a:pPr>
                <a:r>
                  <a:rPr lang="en-US" b="0" dirty="0" smtClean="0">
                    <a:solidFill>
                      <a:schemeClr val="accent6">
                        <a:lumMod val="50000"/>
                      </a:schemeClr>
                    </a:solidFill>
                  </a:rPr>
                  <a:t>Hệ số biến áp dây</a:t>
                </a:r>
              </a:p>
              <a:p>
                <a:pPr>
                  <a:buClr>
                    <a:srgbClr val="669900"/>
                  </a:buClr>
                </a:pPr>
                <a14:m>
                  <m:oMathPara xmlns:m="http://schemas.openxmlformats.org/officeDocument/2006/math">
                    <m:oMathParaPr>
                      <m:jc m:val="center"/>
                    </m:oMathParaPr>
                    <m:oMath xmlns:m="http://schemas.openxmlformats.org/officeDocument/2006/math">
                      <m:sSub>
                        <m:sSubPr>
                          <m:ctrlPr>
                            <a:rPr lang="en-US" b="0" i="1" smtClean="0">
                              <a:solidFill>
                                <a:srgbClr val="F57D21"/>
                              </a:solidFill>
                              <a:latin typeface="Cambria Math" panose="02040503050406030204" pitchFamily="18" charset="0"/>
                            </a:rPr>
                          </m:ctrlPr>
                        </m:sSubPr>
                        <m:e>
                          <m:r>
                            <m:rPr>
                              <m:sty m:val="p"/>
                            </m:rPr>
                            <a:rPr lang="en-US" b="0" i="0">
                              <a:solidFill>
                                <a:srgbClr val="F57D21"/>
                              </a:solidFill>
                              <a:latin typeface="Cambria Math" panose="02040503050406030204" pitchFamily="18" charset="0"/>
                            </a:rPr>
                            <m:t>K</m:t>
                          </m:r>
                        </m:e>
                        <m:sub>
                          <m:r>
                            <m:rPr>
                              <m:sty m:val="p"/>
                            </m:rPr>
                            <a:rPr lang="en-US" b="0" i="0" smtClean="0">
                              <a:solidFill>
                                <a:srgbClr val="F57D21"/>
                              </a:solidFill>
                              <a:latin typeface="Cambria Math" panose="02040503050406030204" pitchFamily="18" charset="0"/>
                            </a:rPr>
                            <m:t>d</m:t>
                          </m:r>
                        </m:sub>
                      </m:sSub>
                      <m:r>
                        <a:rPr lang="en-US" b="0" i="0">
                          <a:solidFill>
                            <a:srgbClr val="F57D21"/>
                          </a:solidFill>
                          <a:latin typeface="Cambria Math" panose="02040503050406030204" pitchFamily="18" charset="0"/>
                        </a:rPr>
                        <m:t>=</m:t>
                      </m:r>
                      <m:f>
                        <m:fPr>
                          <m:ctrlPr>
                            <a:rPr lang="en-US" b="0" i="1">
                              <a:solidFill>
                                <a:srgbClr val="F57D21"/>
                              </a:solidFill>
                              <a:latin typeface="Cambria Math" panose="02040503050406030204" pitchFamily="18" charset="0"/>
                            </a:rPr>
                          </m:ctrlPr>
                        </m:fPr>
                        <m:num>
                          <m:sSub>
                            <m:sSubPr>
                              <m:ctrlPr>
                                <a:rPr lang="en-US" b="0" i="1">
                                  <a:solidFill>
                                    <a:srgbClr val="F57D21"/>
                                  </a:solidFill>
                                  <a:latin typeface="Cambria Math" panose="02040503050406030204" pitchFamily="18" charset="0"/>
                                </a:rPr>
                              </m:ctrlPr>
                            </m:sSubPr>
                            <m:e>
                              <m:r>
                                <m:rPr>
                                  <m:sty m:val="p"/>
                                </m:rPr>
                                <a:rPr lang="en-US" b="0" i="0">
                                  <a:solidFill>
                                    <a:srgbClr val="F57D21"/>
                                  </a:solidFill>
                                  <a:latin typeface="Cambria Math" panose="02040503050406030204" pitchFamily="18" charset="0"/>
                                </a:rPr>
                                <m:t>U</m:t>
                              </m:r>
                            </m:e>
                            <m:sub>
                              <m:r>
                                <m:rPr>
                                  <m:sty m:val="p"/>
                                </m:rPr>
                                <a:rPr lang="en-US" b="0" i="0" smtClean="0">
                                  <a:solidFill>
                                    <a:srgbClr val="F57D21"/>
                                  </a:solidFill>
                                  <a:latin typeface="Cambria Math" panose="02040503050406030204" pitchFamily="18" charset="0"/>
                                </a:rPr>
                                <m:t>d</m:t>
                              </m:r>
                              <m:r>
                                <a:rPr lang="en-US" b="0" i="0">
                                  <a:solidFill>
                                    <a:srgbClr val="F57D21"/>
                                  </a:solidFill>
                                  <a:latin typeface="Cambria Math" panose="02040503050406030204" pitchFamily="18" charset="0"/>
                                </a:rPr>
                                <m:t>1</m:t>
                              </m:r>
                            </m:sub>
                          </m:sSub>
                        </m:num>
                        <m:den>
                          <m:sSub>
                            <m:sSubPr>
                              <m:ctrlPr>
                                <a:rPr lang="en-US" b="0" i="1">
                                  <a:solidFill>
                                    <a:srgbClr val="F57D21"/>
                                  </a:solidFill>
                                  <a:latin typeface="Cambria Math" panose="02040503050406030204" pitchFamily="18" charset="0"/>
                                </a:rPr>
                              </m:ctrlPr>
                            </m:sSubPr>
                            <m:e>
                              <m:r>
                                <m:rPr>
                                  <m:sty m:val="p"/>
                                </m:rPr>
                                <a:rPr lang="en-US" b="0" i="0">
                                  <a:solidFill>
                                    <a:srgbClr val="F57D21"/>
                                  </a:solidFill>
                                  <a:latin typeface="Cambria Math" panose="02040503050406030204" pitchFamily="18" charset="0"/>
                                </a:rPr>
                                <m:t>U</m:t>
                              </m:r>
                            </m:e>
                            <m:sub>
                              <m:r>
                                <m:rPr>
                                  <m:sty m:val="p"/>
                                </m:rPr>
                                <a:rPr lang="en-US" b="0" i="0" smtClean="0">
                                  <a:solidFill>
                                    <a:srgbClr val="F57D21"/>
                                  </a:solidFill>
                                  <a:latin typeface="Cambria Math" panose="02040503050406030204" pitchFamily="18" charset="0"/>
                                </a:rPr>
                                <m:t>d</m:t>
                              </m:r>
                              <m:r>
                                <a:rPr lang="en-US" b="0" i="0">
                                  <a:solidFill>
                                    <a:srgbClr val="F57D21"/>
                                  </a:solidFill>
                                  <a:latin typeface="Cambria Math" panose="02040503050406030204" pitchFamily="18" charset="0"/>
                                </a:rPr>
                                <m:t>2</m:t>
                              </m:r>
                            </m:sub>
                          </m:sSub>
                        </m:den>
                      </m:f>
                      <m:r>
                        <a:rPr lang="en-US" b="0" i="0" smtClean="0">
                          <a:solidFill>
                            <a:srgbClr val="F57D21"/>
                          </a:solidFill>
                          <a:latin typeface="Cambria Math" panose="02040503050406030204" pitchFamily="18" charset="0"/>
                        </a:rPr>
                        <m:t>=</m:t>
                      </m:r>
                      <m:f>
                        <m:fPr>
                          <m:ctrlPr>
                            <a:rPr lang="en-US" b="0" i="1" smtClean="0">
                              <a:solidFill>
                                <a:srgbClr val="F57D21"/>
                              </a:solidFill>
                              <a:latin typeface="Cambria Math" panose="02040503050406030204" pitchFamily="18" charset="0"/>
                            </a:rPr>
                          </m:ctrlPr>
                        </m:fPr>
                        <m:num>
                          <m:rad>
                            <m:radPr>
                              <m:degHide m:val="on"/>
                              <m:ctrlPr>
                                <a:rPr lang="en-US" b="0" i="1" smtClean="0">
                                  <a:solidFill>
                                    <a:srgbClr val="F57D21"/>
                                  </a:solidFill>
                                  <a:latin typeface="Cambria Math" panose="02040503050406030204" pitchFamily="18" charset="0"/>
                                </a:rPr>
                              </m:ctrlPr>
                            </m:radPr>
                            <m:deg/>
                            <m:e>
                              <m:r>
                                <a:rPr lang="en-US" b="0" i="0" smtClean="0">
                                  <a:solidFill>
                                    <a:srgbClr val="F57D21"/>
                                  </a:solidFill>
                                  <a:latin typeface="Cambria Math" panose="02040503050406030204" pitchFamily="18" charset="0"/>
                                </a:rPr>
                                <m:t>3</m:t>
                              </m:r>
                            </m:e>
                          </m:rad>
                          <m:sSub>
                            <m:sSubPr>
                              <m:ctrlPr>
                                <a:rPr lang="en-US" b="0" i="1" smtClean="0">
                                  <a:solidFill>
                                    <a:srgbClr val="F57D21"/>
                                  </a:solidFill>
                                  <a:latin typeface="Cambria Math" panose="02040503050406030204" pitchFamily="18" charset="0"/>
                                </a:rPr>
                              </m:ctrlPr>
                            </m:sSubPr>
                            <m:e>
                              <m:r>
                                <m:rPr>
                                  <m:sty m:val="p"/>
                                </m:rPr>
                                <a:rPr lang="en-US" b="0" i="0" smtClean="0">
                                  <a:solidFill>
                                    <a:srgbClr val="F57D21"/>
                                  </a:solidFill>
                                  <a:latin typeface="Cambria Math" panose="02040503050406030204" pitchFamily="18" charset="0"/>
                                </a:rPr>
                                <m:t>U</m:t>
                              </m:r>
                            </m:e>
                            <m:sub>
                              <m:r>
                                <m:rPr>
                                  <m:sty m:val="p"/>
                                </m:rPr>
                                <a:rPr lang="en-US" b="0" i="0" smtClean="0">
                                  <a:solidFill>
                                    <a:srgbClr val="F57D21"/>
                                  </a:solidFill>
                                  <a:latin typeface="Cambria Math" panose="02040503050406030204" pitchFamily="18" charset="0"/>
                                </a:rPr>
                                <m:t>p</m:t>
                              </m:r>
                              <m:r>
                                <a:rPr lang="en-US" b="0" i="0" smtClean="0">
                                  <a:solidFill>
                                    <a:srgbClr val="F57D21"/>
                                  </a:solidFill>
                                  <a:latin typeface="Cambria Math" panose="02040503050406030204" pitchFamily="18" charset="0"/>
                                </a:rPr>
                                <m:t>1</m:t>
                              </m:r>
                            </m:sub>
                          </m:sSub>
                        </m:num>
                        <m:den>
                          <m:rad>
                            <m:radPr>
                              <m:degHide m:val="on"/>
                              <m:ctrlPr>
                                <a:rPr lang="en-US" b="0" i="1">
                                  <a:solidFill>
                                    <a:srgbClr val="F57D21"/>
                                  </a:solidFill>
                                  <a:latin typeface="Cambria Math" panose="02040503050406030204" pitchFamily="18" charset="0"/>
                                </a:rPr>
                              </m:ctrlPr>
                            </m:radPr>
                            <m:deg/>
                            <m:e>
                              <m:r>
                                <a:rPr lang="en-US" b="0" i="0">
                                  <a:solidFill>
                                    <a:srgbClr val="F57D21"/>
                                  </a:solidFill>
                                  <a:latin typeface="Cambria Math" panose="02040503050406030204" pitchFamily="18" charset="0"/>
                                </a:rPr>
                                <m:t>3</m:t>
                              </m:r>
                            </m:e>
                          </m:rad>
                          <m:sSub>
                            <m:sSubPr>
                              <m:ctrlPr>
                                <a:rPr lang="en-US" b="0" i="1">
                                  <a:solidFill>
                                    <a:srgbClr val="F57D21"/>
                                  </a:solidFill>
                                  <a:latin typeface="Cambria Math" panose="02040503050406030204" pitchFamily="18" charset="0"/>
                                </a:rPr>
                              </m:ctrlPr>
                            </m:sSubPr>
                            <m:e>
                              <m:r>
                                <m:rPr>
                                  <m:sty m:val="p"/>
                                </m:rPr>
                                <a:rPr lang="en-US" b="0" i="0">
                                  <a:solidFill>
                                    <a:srgbClr val="F57D21"/>
                                  </a:solidFill>
                                  <a:latin typeface="Cambria Math" panose="02040503050406030204" pitchFamily="18" charset="0"/>
                                </a:rPr>
                                <m:t>U</m:t>
                              </m:r>
                            </m:e>
                            <m:sub>
                              <m:r>
                                <m:rPr>
                                  <m:sty m:val="p"/>
                                </m:rPr>
                                <a:rPr lang="en-US" b="0" i="0">
                                  <a:solidFill>
                                    <a:srgbClr val="F57D21"/>
                                  </a:solidFill>
                                  <a:latin typeface="Cambria Math" panose="02040503050406030204" pitchFamily="18" charset="0"/>
                                </a:rPr>
                                <m:t>p</m:t>
                              </m:r>
                              <m:r>
                                <a:rPr lang="en-US" b="0" i="0" smtClean="0">
                                  <a:solidFill>
                                    <a:srgbClr val="F57D21"/>
                                  </a:solidFill>
                                  <a:latin typeface="Cambria Math" panose="02040503050406030204" pitchFamily="18" charset="0"/>
                                </a:rPr>
                                <m:t>2</m:t>
                              </m:r>
                            </m:sub>
                          </m:sSub>
                        </m:den>
                      </m:f>
                      <m:r>
                        <a:rPr lang="en-US" b="0" i="0" smtClean="0">
                          <a:solidFill>
                            <a:srgbClr val="F57D21"/>
                          </a:solidFill>
                          <a:latin typeface="Cambria Math" panose="02040503050406030204" pitchFamily="18" charset="0"/>
                        </a:rPr>
                        <m:t>=</m:t>
                      </m:r>
                      <m:sSub>
                        <m:sSubPr>
                          <m:ctrlPr>
                            <a:rPr lang="en-US" b="0" i="1">
                              <a:solidFill>
                                <a:srgbClr val="F57D21"/>
                              </a:solidFill>
                              <a:latin typeface="Cambria Math" panose="02040503050406030204" pitchFamily="18" charset="0"/>
                            </a:rPr>
                          </m:ctrlPr>
                        </m:sSubPr>
                        <m:e>
                          <m:r>
                            <m:rPr>
                              <m:sty m:val="p"/>
                            </m:rPr>
                            <a:rPr lang="en-US" b="0" i="0">
                              <a:solidFill>
                                <a:srgbClr val="F57D21"/>
                              </a:solidFill>
                              <a:latin typeface="Cambria Math" panose="02040503050406030204" pitchFamily="18" charset="0"/>
                            </a:rPr>
                            <m:t>K</m:t>
                          </m:r>
                        </m:e>
                        <m:sub>
                          <m:r>
                            <m:rPr>
                              <m:sty m:val="p"/>
                            </m:rPr>
                            <a:rPr lang="en-US" b="0" i="0" smtClean="0">
                              <a:solidFill>
                                <a:srgbClr val="F57D21"/>
                              </a:solidFill>
                              <a:latin typeface="Cambria Math" panose="02040503050406030204" pitchFamily="18" charset="0"/>
                            </a:rPr>
                            <m:t>p</m:t>
                          </m:r>
                        </m:sub>
                      </m:sSub>
                    </m:oMath>
                  </m:oMathPara>
                </a14:m>
                <a:endParaRPr lang="en-US" b="0" dirty="0">
                  <a:solidFill>
                    <a:srgbClr val="F57D2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8586" y="1536174"/>
                <a:ext cx="8795414" cy="4454040"/>
              </a:xfrm>
              <a:prstGeom prst="rect">
                <a:avLst/>
              </a:prstGeom>
              <a:blipFill rotWithShape="0">
                <a:blip r:embed="rId3"/>
                <a:stretch>
                  <a:fillRect l="-1525"/>
                </a:stretch>
              </a:blipFill>
            </p:spPr>
            <p:txBody>
              <a:bodyPr/>
              <a:lstStyle/>
              <a:p>
                <a:r>
                  <a:rPr lang="en-US">
                    <a:noFill/>
                  </a:rPr>
                  <a:t> </a:t>
                </a:r>
              </a:p>
            </p:txBody>
          </p:sp>
        </mc:Fallback>
      </mc:AlternateContent>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smtClean="0">
                <a:solidFill>
                  <a:srgbClr val="669900"/>
                </a:solidFill>
              </a:rPr>
              <a:t>Ví dụ: ở so đồ hình 25-4</a:t>
            </a:r>
            <a:endParaRPr lang="en-US" sz="3200" b="1" dirty="0">
              <a:solidFill>
                <a:srgbClr val="669900"/>
              </a:solidFill>
            </a:endParaRPr>
          </a:p>
        </p:txBody>
      </p:sp>
    </p:spTree>
    <p:extLst>
      <p:ext uri="{BB962C8B-B14F-4D97-AF65-F5344CB8AC3E}">
        <p14:creationId xmlns:p14="http://schemas.microsoft.com/office/powerpoint/2010/main" val="25158261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61499" y="4890921"/>
            <a:ext cx="4389120" cy="1871149"/>
          </a:xfrm>
          <a:prstGeom prst="rect">
            <a:avLst/>
          </a:prstGeom>
        </p:spPr>
      </p:pic>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grpSp>
        <p:nvGrpSpPr>
          <p:cNvPr id="1029" name="Group 1028"/>
          <p:cNvGrpSpPr/>
          <p:nvPr/>
        </p:nvGrpSpPr>
        <p:grpSpPr>
          <a:xfrm>
            <a:off x="4486293" y="1219200"/>
            <a:ext cx="4185267" cy="5271853"/>
            <a:chOff x="4486293" y="1219200"/>
            <a:chExt cx="4185267" cy="5271853"/>
          </a:xfrm>
        </p:grpSpPr>
        <p:pic>
          <p:nvPicPr>
            <p:cNvPr id="1026" name="Picture 2" descr="https://upload.wikimedia.org/wikipedia/commons/thumb/8/80/Drehstromtransformater_im_Schnitt_Hochspannung.jpg/300px-Drehstromtransformater_im_Schnitt_Hochspann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606" y="1219200"/>
              <a:ext cx="3082954" cy="5271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18" idx="3"/>
            </p:cNvCxnSpPr>
            <p:nvPr/>
          </p:nvCxnSpPr>
          <p:spPr bwMode="auto">
            <a:xfrm flipV="1">
              <a:off x="4815141" y="1756997"/>
              <a:ext cx="2314941" cy="655665"/>
            </a:xfrm>
            <a:prstGeom prst="straightConnector1">
              <a:avLst/>
            </a:prstGeom>
            <a:solidFill>
              <a:srgbClr val="00B8FF"/>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20" idx="3"/>
            </p:cNvCxnSpPr>
            <p:nvPr/>
          </p:nvCxnSpPr>
          <p:spPr bwMode="auto">
            <a:xfrm flipV="1">
              <a:off x="4815141" y="2332481"/>
              <a:ext cx="1924434" cy="889713"/>
            </a:xfrm>
            <a:prstGeom prst="straightConnector1">
              <a:avLst/>
            </a:prstGeom>
            <a:solidFill>
              <a:srgbClr val="00B8FF"/>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stCxn id="22" idx="3"/>
            </p:cNvCxnSpPr>
            <p:nvPr/>
          </p:nvCxnSpPr>
          <p:spPr bwMode="auto">
            <a:xfrm>
              <a:off x="4815141" y="4202445"/>
              <a:ext cx="2582131" cy="349763"/>
            </a:xfrm>
            <a:prstGeom prst="straightConnector1">
              <a:avLst/>
            </a:prstGeom>
            <a:solidFill>
              <a:srgbClr val="00B8FF"/>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stCxn id="23" idx="3"/>
            </p:cNvCxnSpPr>
            <p:nvPr/>
          </p:nvCxnSpPr>
          <p:spPr bwMode="auto">
            <a:xfrm flipV="1">
              <a:off x="4815141" y="5209904"/>
              <a:ext cx="1677798" cy="304016"/>
            </a:xfrm>
            <a:prstGeom prst="straightConnector1">
              <a:avLst/>
            </a:prstGeom>
            <a:solidFill>
              <a:srgbClr val="00B8FF"/>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4486293" y="2213426"/>
              <a:ext cx="328848" cy="398472"/>
            </a:xfrm>
            <a:prstGeom prst="rect">
              <a:avLst/>
            </a:prstGeom>
            <a:noFill/>
          </p:spPr>
          <p:txBody>
            <a:bodyPr wrap="square" rtlCol="0">
              <a:spAutoFit/>
            </a:bodyPr>
            <a:lstStyle/>
            <a:p>
              <a:r>
                <a:rPr lang="en-US" dirty="0" smtClean="0">
                  <a:solidFill>
                    <a:srgbClr val="FF0000"/>
                  </a:solidFill>
                </a:rPr>
                <a:t>4</a:t>
              </a:r>
              <a:endParaRPr lang="en-US" dirty="0">
                <a:solidFill>
                  <a:srgbClr val="FF0000"/>
                </a:solidFill>
              </a:endParaRPr>
            </a:p>
          </p:txBody>
        </p:sp>
        <p:sp>
          <p:nvSpPr>
            <p:cNvPr id="20" name="TextBox 19"/>
            <p:cNvSpPr txBox="1"/>
            <p:nvPr/>
          </p:nvSpPr>
          <p:spPr>
            <a:xfrm>
              <a:off x="4486293" y="3022958"/>
              <a:ext cx="328848" cy="398472"/>
            </a:xfrm>
            <a:prstGeom prst="rect">
              <a:avLst/>
            </a:prstGeom>
            <a:noFill/>
          </p:spPr>
          <p:txBody>
            <a:bodyPr wrap="square" rtlCol="0">
              <a:spAutoFit/>
            </a:bodyPr>
            <a:lstStyle/>
            <a:p>
              <a:r>
                <a:rPr lang="en-US" dirty="0" smtClean="0">
                  <a:solidFill>
                    <a:srgbClr val="FF0000"/>
                  </a:solidFill>
                </a:rPr>
                <a:t>3</a:t>
              </a:r>
              <a:endParaRPr lang="en-US" dirty="0">
                <a:solidFill>
                  <a:srgbClr val="FF0000"/>
                </a:solidFill>
              </a:endParaRPr>
            </a:p>
          </p:txBody>
        </p:sp>
        <p:sp>
          <p:nvSpPr>
            <p:cNvPr id="22" name="TextBox 21"/>
            <p:cNvSpPr txBox="1"/>
            <p:nvPr/>
          </p:nvSpPr>
          <p:spPr>
            <a:xfrm>
              <a:off x="4486293" y="4003209"/>
              <a:ext cx="328848" cy="398472"/>
            </a:xfrm>
            <a:prstGeom prst="rect">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23" name="TextBox 22"/>
            <p:cNvSpPr txBox="1"/>
            <p:nvPr/>
          </p:nvSpPr>
          <p:spPr>
            <a:xfrm>
              <a:off x="4486293" y="5314684"/>
              <a:ext cx="328848" cy="398472"/>
            </a:xfrm>
            <a:prstGeom prst="rect">
              <a:avLst/>
            </a:prstGeom>
            <a:noFill/>
          </p:spPr>
          <p:txBody>
            <a:bodyPr wrap="square" rtlCol="0">
              <a:spAutoFit/>
            </a:bodyPr>
            <a:lstStyle/>
            <a:p>
              <a:r>
                <a:rPr lang="en-US" dirty="0" smtClean="0">
                  <a:solidFill>
                    <a:srgbClr val="FF0000"/>
                  </a:solidFill>
                </a:rPr>
                <a:t>1</a:t>
              </a:r>
              <a:endParaRPr lang="en-US" dirty="0">
                <a:solidFill>
                  <a:srgbClr val="FF0000"/>
                </a:solidFill>
              </a:endParaRPr>
            </a:p>
          </p:txBody>
        </p:sp>
      </p:grpSp>
    </p:spTree>
    <p:extLst>
      <p:ext uri="{BB962C8B-B14F-4D97-AF65-F5344CB8AC3E}">
        <p14:creationId xmlns:p14="http://schemas.microsoft.com/office/powerpoint/2010/main" val="6462290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ubtitle 2"/>
          <p:cNvSpPr>
            <a:spLocks noGrp="1"/>
          </p:cNvSpPr>
          <p:nvPr>
            <p:ph type="subTitle" idx="4294967295"/>
          </p:nvPr>
        </p:nvSpPr>
        <p:spPr>
          <a:xfrm>
            <a:off x="155242" y="2040447"/>
            <a:ext cx="8812473" cy="1644656"/>
          </a:xfrm>
        </p:spPr>
        <p:txBody>
          <a:bodyPr/>
          <a:lstStyle/>
          <a:p>
            <a:pPr marL="0" indent="0" algn="ctr" eaLnBrk="1" hangingPunct="1">
              <a:buNone/>
            </a:pPr>
            <a:r>
              <a:rPr lang="en-US" sz="3600" b="1" dirty="0" smtClean="0">
                <a:solidFill>
                  <a:srgbClr val="0070C0"/>
                </a:solidFill>
                <a:latin typeface="+mj-lt"/>
                <a:cs typeface="Times New Roman" panose="02020603050405020304" pitchFamily="18" charset="0"/>
              </a:rPr>
              <a:t>MÁY ĐIỆN XOAY CHIỀU BA PHA – </a:t>
            </a:r>
          </a:p>
          <a:p>
            <a:pPr marL="0" indent="0" algn="ctr" eaLnBrk="1" hangingPunct="1">
              <a:buNone/>
            </a:pPr>
            <a:r>
              <a:rPr lang="en-US" sz="3600" b="1" dirty="0" smtClean="0">
                <a:solidFill>
                  <a:srgbClr val="0070C0"/>
                </a:solidFill>
                <a:cs typeface="Times New Roman" panose="02020603050405020304" pitchFamily="18" charset="0"/>
              </a:rPr>
              <a:t>MÁY BIẾN ÁP BA </a:t>
            </a:r>
            <a:r>
              <a:rPr lang="en-US" sz="3600" b="1" dirty="0">
                <a:solidFill>
                  <a:srgbClr val="0070C0"/>
                </a:solidFill>
                <a:cs typeface="Times New Roman" panose="02020603050405020304" pitchFamily="18" charset="0"/>
              </a:rPr>
              <a:t>PHA</a:t>
            </a:r>
          </a:p>
          <a:p>
            <a:pPr marL="0" indent="0" algn="ctr" eaLnBrk="1" hangingPunct="1">
              <a:buFontTx/>
              <a:buNone/>
            </a:pPr>
            <a:endParaRPr lang="en-US" sz="3600" b="1" dirty="0" smtClean="0">
              <a:solidFill>
                <a:srgbClr val="0070C0"/>
              </a:solidFill>
              <a:latin typeface="+mj-lt"/>
              <a:cs typeface="Times New Roman" panose="02020603050405020304" pitchFamily="18" charset="0"/>
            </a:endParaRPr>
          </a:p>
        </p:txBody>
      </p:sp>
      <p:sp>
        <p:nvSpPr>
          <p:cNvPr id="4" name="Content Placeholder 2"/>
          <p:cNvSpPr txBox="1">
            <a:spLocks/>
          </p:cNvSpPr>
          <p:nvPr/>
        </p:nvSpPr>
        <p:spPr bwMode="auto">
          <a:xfrm>
            <a:off x="427628" y="3678279"/>
            <a:ext cx="8540087" cy="26870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spcBef>
                <a:spcPct val="20000"/>
              </a:spcBef>
              <a:buClrTx/>
              <a:buSzTx/>
              <a:buFont typeface="Arial" panose="020B0604020202020204" pitchFamily="34" charset="0"/>
              <a:buNone/>
            </a:pPr>
            <a:r>
              <a:rPr lang="en-US" sz="2800" b="1" dirty="0" err="1">
                <a:solidFill>
                  <a:srgbClr val="002060"/>
                </a:solidFill>
                <a:latin typeface="Times New Roman" panose="02020603050405020304" pitchFamily="18" charset="0"/>
                <a:cs typeface="Times New Roman" panose="02020603050405020304" pitchFamily="18" charset="0"/>
              </a:rPr>
              <a:t>Mục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tiêu</a:t>
            </a:r>
            <a:r>
              <a:rPr lang="en-US" sz="2800" b="1" dirty="0">
                <a:solidFill>
                  <a:srgbClr val="002060"/>
                </a:solidFill>
                <a:latin typeface="Times New Roman" panose="02020603050405020304" pitchFamily="18" charset="0"/>
                <a:cs typeface="Times New Roman" panose="02020603050405020304" pitchFamily="18" charset="0"/>
              </a:rPr>
              <a:t>:</a:t>
            </a:r>
          </a:p>
          <a:p>
            <a:pPr defTabSz="914400" eaLnBrk="1" hangingPunct="1">
              <a:spcBef>
                <a:spcPct val="50000"/>
              </a:spcBef>
              <a:buFontTx/>
              <a:buChar cha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Biết </a:t>
            </a:r>
            <a:r>
              <a:rPr lang="en-US" sz="2800" dirty="0" smtClean="0">
                <a:solidFill>
                  <a:srgbClr val="000099"/>
                </a:solidFill>
                <a:latin typeface="Times New Roman" panose="02020603050405020304" pitchFamily="18" charset="0"/>
                <a:cs typeface="Times New Roman" panose="02020603050405020304" pitchFamily="18" charset="0"/>
              </a:rPr>
              <a:t>được khái niệm, phân loại và công dụng của máy điện xoay chiều ba pha.</a:t>
            </a:r>
          </a:p>
          <a:p>
            <a:pPr defTabSz="914400" eaLnBrk="1" hangingPunct="1">
              <a:spcBef>
                <a:spcPct val="50000"/>
              </a:spcBef>
              <a:buFontTx/>
              <a:buChar char="-"/>
            </a:pPr>
            <a:r>
              <a:rPr lang="en-US" sz="2800" dirty="0">
                <a:solidFill>
                  <a:srgbClr val="000099"/>
                </a:solidFill>
                <a:latin typeface="Times New Roman" panose="02020603050405020304" pitchFamily="18" charset="0"/>
                <a:cs typeface="Times New Roman" panose="02020603050405020304" pitchFamily="18" charset="0"/>
              </a:rPr>
              <a:t> </a:t>
            </a:r>
            <a:r>
              <a:rPr lang="en-US" sz="2800" dirty="0" smtClean="0">
                <a:solidFill>
                  <a:srgbClr val="000099"/>
                </a:solidFill>
                <a:latin typeface="Times New Roman" panose="02020603050405020304" pitchFamily="18" charset="0"/>
                <a:cs typeface="Times New Roman" panose="02020603050405020304" pitchFamily="18" charset="0"/>
              </a:rPr>
              <a:t>Biết được </a:t>
            </a:r>
            <a:r>
              <a:rPr lang="en-US" sz="2800" dirty="0">
                <a:solidFill>
                  <a:srgbClr val="000099"/>
                </a:solidFill>
                <a:latin typeface="Times New Roman" panose="02020603050405020304" pitchFamily="18" charset="0"/>
                <a:cs typeface="Times New Roman" panose="02020603050405020304" pitchFamily="18" charset="0"/>
              </a:rPr>
              <a:t>công </a:t>
            </a:r>
            <a:r>
              <a:rPr lang="en-US" sz="2800" dirty="0" smtClean="0">
                <a:solidFill>
                  <a:srgbClr val="000099"/>
                </a:solidFill>
                <a:latin typeface="Times New Roman" panose="02020603050405020304" pitchFamily="18" charset="0"/>
                <a:cs typeface="Times New Roman" panose="02020603050405020304" pitchFamily="18" charset="0"/>
              </a:rPr>
              <a:t>dụng, cấu tạo, </a:t>
            </a:r>
            <a:r>
              <a:rPr lang="en-US" sz="2800" dirty="0">
                <a:solidFill>
                  <a:srgbClr val="000099"/>
                </a:solidFill>
                <a:latin typeface="Times New Roman" panose="02020603050405020304" pitchFamily="18" charset="0"/>
                <a:cs typeface="Times New Roman" panose="02020603050405020304" pitchFamily="18" charset="0"/>
              </a:rPr>
              <a:t>cách </a:t>
            </a:r>
            <a:r>
              <a:rPr lang="en-US" sz="2800" dirty="0" smtClean="0">
                <a:solidFill>
                  <a:srgbClr val="000099"/>
                </a:solidFill>
                <a:latin typeface="Times New Roman" panose="02020603050405020304" pitchFamily="18" charset="0"/>
                <a:cs typeface="Times New Roman" panose="02020603050405020304" pitchFamily="18" charset="0"/>
              </a:rPr>
              <a:t>nối dây, </a:t>
            </a:r>
            <a:r>
              <a:rPr lang="en-US" sz="2800" dirty="0" smtClean="0">
                <a:solidFill>
                  <a:srgbClr val="000099"/>
                </a:solidFill>
                <a:latin typeface="Times New Roman" panose="02020603050405020304" pitchFamily="18" charset="0"/>
                <a:cs typeface="Times New Roman" panose="02020603050405020304" pitchFamily="18" charset="0"/>
              </a:rPr>
              <a:t>nguyên lý làm việc của máy biến áp ba pha.</a:t>
            </a:r>
            <a:endParaRPr lang="en-US" sz="2800" dirty="0">
              <a:solidFill>
                <a:srgbClr val="000099"/>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33400" y="686786"/>
            <a:ext cx="7620000" cy="1277856"/>
            <a:chOff x="838200" y="1072731"/>
            <a:chExt cx="7620000" cy="1277856"/>
          </a:xfrm>
        </p:grpSpPr>
        <p:sp>
          <p:nvSpPr>
            <p:cNvPr id="12" name="Parallelogram 11"/>
            <p:cNvSpPr/>
            <p:nvPr/>
          </p:nvSpPr>
          <p:spPr bwMode="auto">
            <a:xfrm rot="20755715">
              <a:off x="1652490" y="1072731"/>
              <a:ext cx="1360209" cy="1224822"/>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bwMode="auto">
            <a:xfrm>
              <a:off x="838200" y="1113642"/>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dirty="0"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bwMode="auto">
            <a:xfrm>
              <a:off x="1848135" y="1209175"/>
              <a:ext cx="1088949"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dirty="0" smtClean="0">
                  <a:latin typeface="VNI-Butlong" panose="00000400000000000000" pitchFamily="2" charset="0"/>
                  <a:cs typeface="Times New Roman" panose="02020603050405020304" pitchFamily="18" charset="0"/>
                </a:rPr>
                <a:t>25</a:t>
              </a:r>
              <a:endParaRPr lang="en-US" sz="4800" dirty="0">
                <a:latin typeface="VNI-Butlong" panose="00000400000000000000" pitchFamily="2" charset="0"/>
                <a:cs typeface="Times New Roman" panose="02020603050405020304" pitchFamily="18" charset="0"/>
              </a:endParaRPr>
            </a:p>
          </p:txBody>
        </p:sp>
        <p:cxnSp>
          <p:nvCxnSpPr>
            <p:cNvPr id="15" name="Straight Connector 14"/>
            <p:cNvCxnSpPr/>
            <p:nvPr/>
          </p:nvCxnSpPr>
          <p:spPr>
            <a:xfrm>
              <a:off x="838200" y="1950256"/>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 name="Subtitle 2"/>
          <p:cNvSpPr txBox="1">
            <a:spLocks/>
          </p:cNvSpPr>
          <p:nvPr/>
        </p:nvSpPr>
        <p:spPr bwMode="auto">
          <a:xfrm>
            <a:off x="2935938" y="98434"/>
            <a:ext cx="5861713" cy="125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eaLnBrk="1" hangingPunct="1">
              <a:buFontTx/>
              <a:buNone/>
            </a:pPr>
            <a:r>
              <a:rPr lang="en-US" sz="3600" b="1" dirty="0" smtClean="0">
                <a:solidFill>
                  <a:srgbClr val="FF9933"/>
                </a:solidFill>
                <a:latin typeface="Times New Roman" panose="02020603050405020304" pitchFamily="18" charset="0"/>
                <a:cs typeface="Times New Roman" panose="02020603050405020304" pitchFamily="18" charset="0"/>
              </a:rPr>
              <a:t>Chương 6</a:t>
            </a:r>
          </a:p>
          <a:p>
            <a:pPr marL="0" indent="0" defTabSz="914400" eaLnBrk="1" hangingPunct="1">
              <a:spcBef>
                <a:spcPts val="0"/>
              </a:spcBef>
              <a:buFontTx/>
              <a:buNone/>
            </a:pPr>
            <a:r>
              <a:rPr lang="en-US" sz="4400" b="1" dirty="0" smtClean="0">
                <a:solidFill>
                  <a:srgbClr val="99CC00"/>
                </a:solidFill>
                <a:latin typeface="Times New Roman" panose="02020603050405020304" pitchFamily="18" charset="0"/>
                <a:cs typeface="Times New Roman" panose="02020603050405020304" pitchFamily="18" charset="0"/>
              </a:rPr>
              <a:t>MÁY ĐIỆN BA PHA</a:t>
            </a:r>
          </a:p>
        </p:txBody>
      </p:sp>
    </p:spTree>
    <p:extLst>
      <p:ext uri="{BB962C8B-B14F-4D97-AF65-F5344CB8AC3E}">
        <p14:creationId xmlns:p14="http://schemas.microsoft.com/office/powerpoint/2010/main" val="4827808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5" y="1536174"/>
            <a:ext cx="8683957" cy="5262979"/>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dirty="0">
                <a:solidFill>
                  <a:srgbClr val="669900"/>
                </a:solidFill>
              </a:rPr>
              <a:t>1. </a:t>
            </a:r>
            <a:r>
              <a:rPr lang="en-US" dirty="0" smtClean="0">
                <a:solidFill>
                  <a:srgbClr val="669900"/>
                </a:solidFill>
              </a:rPr>
              <a:t>Khái niệm</a:t>
            </a:r>
            <a:endParaRPr lang="en-US" dirty="0">
              <a:solidFill>
                <a:srgbClr val="669900"/>
              </a:solidFill>
            </a:endParaRP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Máy điện xoay chiều ba pha là thiết bị điện từ làm việc với dòng điện xoay chiều ba pha</a:t>
            </a: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Nguyên </a:t>
            </a:r>
            <a:r>
              <a:rPr lang="en-US" b="0" dirty="0">
                <a:solidFill>
                  <a:schemeClr val="accent6">
                    <a:lumMod val="50000"/>
                  </a:schemeClr>
                </a:solidFill>
              </a:rPr>
              <a:t>lý </a:t>
            </a:r>
            <a:r>
              <a:rPr lang="en-US" b="0" dirty="0" smtClean="0">
                <a:solidFill>
                  <a:schemeClr val="accent6">
                    <a:lumMod val="50000"/>
                  </a:schemeClr>
                </a:solidFill>
              </a:rPr>
              <a:t>làm việc dựa </a:t>
            </a:r>
            <a:r>
              <a:rPr lang="en-US" b="0" dirty="0">
                <a:solidFill>
                  <a:schemeClr val="accent6">
                    <a:lumMod val="50000"/>
                  </a:schemeClr>
                </a:solidFill>
              </a:rPr>
              <a:t>trên </a:t>
            </a:r>
            <a:r>
              <a:rPr lang="en-US" b="0" dirty="0" smtClean="0">
                <a:solidFill>
                  <a:schemeClr val="accent6">
                    <a:lumMod val="50000"/>
                  </a:schemeClr>
                </a:solidFill>
              </a:rPr>
              <a:t>hiện tượng cảm ứng điện từ và lực điện từ</a:t>
            </a: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Dùng để biến đổi năng lượng: điện năng – cơ năng, điện áp, dòng điện, tần số, pha...</a:t>
            </a:r>
            <a:endParaRPr lang="en-US" b="0" dirty="0">
              <a:solidFill>
                <a:schemeClr val="accent6">
                  <a:lumMod val="50000"/>
                </a:schemeClr>
              </a:solidFill>
            </a:endParaRPr>
          </a:p>
        </p:txBody>
      </p:sp>
      <p:sp>
        <p:nvSpPr>
          <p:cNvPr id="2" name="Rectangle 1"/>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ĐIỆN XOAY CHIỀU BA PHA</a:t>
            </a:r>
            <a:endParaRPr lang="en-US" sz="3600" b="1" dirty="0">
              <a:solidFill>
                <a:srgbClr val="669900"/>
              </a:solidFill>
              <a:cs typeface="Times New Roman" panose="02020603050405020304" pitchFamily="18" charset="0"/>
            </a:endParaRPr>
          </a:p>
        </p:txBody>
      </p:sp>
      <p:sp>
        <p:nvSpPr>
          <p:cNvPr id="3" name="Rectangle 2"/>
          <p:cNvSpPr/>
          <p:nvPr/>
        </p:nvSpPr>
        <p:spPr>
          <a:xfrm>
            <a:off x="199030" y="748829"/>
            <a:ext cx="9021170" cy="739754"/>
          </a:xfrm>
          <a:prstGeom prst="rect">
            <a:avLst/>
          </a:prstGeom>
        </p:spPr>
        <p:txBody>
          <a:bodyPr wrap="square">
            <a:spAutoFit/>
          </a:bodyPr>
          <a:lstStyle/>
          <a:p>
            <a:pPr marL="365760" indent="-365760">
              <a:lnSpc>
                <a:spcPct val="150000"/>
              </a:lnSpc>
              <a:buAutoNum type="romanUcPeriod"/>
            </a:pPr>
            <a:r>
              <a:rPr lang="en-US" sz="3200" b="1" dirty="0">
                <a:solidFill>
                  <a:srgbClr val="000099"/>
                </a:solidFill>
              </a:rPr>
              <a:t>KHÁI </a:t>
            </a:r>
            <a:r>
              <a:rPr lang="en-US" sz="3200" b="1" dirty="0" smtClean="0">
                <a:solidFill>
                  <a:srgbClr val="000099"/>
                </a:solidFill>
              </a:rPr>
              <a:t>NIỆM, PHÂN LOẠI, CÔNG DỤNG:</a:t>
            </a:r>
            <a:endParaRPr lang="en-US" sz="3200" b="1" dirty="0">
              <a:solidFill>
                <a:srgbClr val="000099"/>
              </a:solidFill>
            </a:endParaRPr>
          </a:p>
        </p:txBody>
      </p:sp>
    </p:spTree>
    <p:extLst>
      <p:ext uri="{BB962C8B-B14F-4D97-AF65-F5344CB8AC3E}">
        <p14:creationId xmlns:p14="http://schemas.microsoft.com/office/powerpoint/2010/main" val="193574472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ĐIỆN XOAY CHIỀU BA PHA</a:t>
            </a:r>
            <a:endParaRPr lang="en-US" sz="3600" b="1" dirty="0">
              <a:solidFill>
                <a:srgbClr val="669900"/>
              </a:solidFill>
              <a:cs typeface="Times New Roman" panose="02020603050405020304" pitchFamily="18" charset="0"/>
            </a:endParaRPr>
          </a:p>
        </p:txBody>
      </p:sp>
      <p:pic>
        <p:nvPicPr>
          <p:cNvPr id="1026" name="Picture 2" descr="https://nguoiyeuxe.club/wp-content/uploads/2019/09/16-15363125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116145"/>
            <a:ext cx="2468880" cy="17620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hongky.com/upload/news/than-nhom-chan-de.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79"/>
          <a:stretch/>
        </p:blipFill>
        <p:spPr bwMode="auto">
          <a:xfrm>
            <a:off x="1354426" y="1098423"/>
            <a:ext cx="2103120" cy="1964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servostabilizer.org.in/wp-content/uploads/2015/03/dist1-248x2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06" y="3267677"/>
            <a:ext cx="2651760" cy="2993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máy điện 3 pha"/>
          <p:cNvPicPr>
            <a:picLocks noChangeAspect="1" noChangeArrowheads="1"/>
          </p:cNvPicPr>
          <p:nvPr/>
        </p:nvPicPr>
        <p:blipFill rotWithShape="1">
          <a:blip r:embed="rId6">
            <a:extLst>
              <a:ext uri="{28A0092B-C50C-407E-A947-70E740481C1C}">
                <a14:useLocalDpi xmlns:a14="http://schemas.microsoft.com/office/drawing/2010/main" val="0"/>
              </a:ext>
            </a:extLst>
          </a:blip>
          <a:srcRect l="13379" r="10058" b="9381"/>
          <a:stretch/>
        </p:blipFill>
        <p:spPr bwMode="auto">
          <a:xfrm>
            <a:off x="4704686" y="3555911"/>
            <a:ext cx="3657600" cy="270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9869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795414" cy="4524315"/>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dirty="0" smtClean="0">
                <a:solidFill>
                  <a:srgbClr val="669900"/>
                </a:solidFill>
              </a:rPr>
              <a:t>2. Phân loại và công dụng</a:t>
            </a:r>
            <a:endParaRPr lang="en-US" dirty="0">
              <a:solidFill>
                <a:srgbClr val="669900"/>
              </a:solidFill>
            </a:endParaRPr>
          </a:p>
          <a:p>
            <a:pPr>
              <a:lnSpc>
                <a:spcPct val="150000"/>
              </a:lnSpc>
              <a:buClr>
                <a:srgbClr val="669900"/>
              </a:buClr>
            </a:pPr>
            <a:r>
              <a:rPr lang="en-US" b="0" dirty="0">
                <a:solidFill>
                  <a:schemeClr val="accent6">
                    <a:lumMod val="50000"/>
                  </a:schemeClr>
                </a:solidFill>
              </a:rPr>
              <a:t>M</a:t>
            </a:r>
            <a:r>
              <a:rPr lang="en-US" b="0" dirty="0" smtClean="0">
                <a:solidFill>
                  <a:schemeClr val="accent6">
                    <a:lumMod val="50000"/>
                  </a:schemeClr>
                </a:solidFill>
              </a:rPr>
              <a:t>áy điện xoay chiều ba pha chia làm hai loại:</a:t>
            </a: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Máy điện tĩnh: khi làm việc không có bộ phận nào chuyển động như: máy biến áp, máy biến dòng, dùng để biến đổi các thông số (điện áp, dòng điện...) của hệ thống điện</a:t>
            </a:r>
          </a:p>
        </p:txBody>
      </p:sp>
      <p:sp>
        <p:nvSpPr>
          <p:cNvPr id="2" name="Rectangle 1"/>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ĐIỆN XOAY CHIỀU BA PHA</a:t>
            </a:r>
            <a:endParaRPr lang="en-US" sz="3600" b="1" dirty="0">
              <a:solidFill>
                <a:srgbClr val="669900"/>
              </a:solidFill>
              <a:cs typeface="Times New Roman" panose="02020603050405020304" pitchFamily="18" charset="0"/>
            </a:endParaRPr>
          </a:p>
        </p:txBody>
      </p:sp>
      <p:sp>
        <p:nvSpPr>
          <p:cNvPr id="3" name="Rectangle 2"/>
          <p:cNvSpPr/>
          <p:nvPr/>
        </p:nvSpPr>
        <p:spPr>
          <a:xfrm>
            <a:off x="199030" y="748829"/>
            <a:ext cx="9021170" cy="739754"/>
          </a:xfrm>
          <a:prstGeom prst="rect">
            <a:avLst/>
          </a:prstGeom>
        </p:spPr>
        <p:txBody>
          <a:bodyPr wrap="square">
            <a:spAutoFit/>
          </a:bodyPr>
          <a:lstStyle/>
          <a:p>
            <a:pPr marL="365760" indent="-365760">
              <a:lnSpc>
                <a:spcPct val="150000"/>
              </a:lnSpc>
              <a:buAutoNum type="romanUcPeriod"/>
            </a:pPr>
            <a:r>
              <a:rPr lang="en-US" sz="3200" b="1" dirty="0">
                <a:solidFill>
                  <a:srgbClr val="000099"/>
                </a:solidFill>
              </a:rPr>
              <a:t>KHÁI </a:t>
            </a:r>
            <a:r>
              <a:rPr lang="en-US" sz="3200" b="1" dirty="0" smtClean="0">
                <a:solidFill>
                  <a:srgbClr val="000099"/>
                </a:solidFill>
              </a:rPr>
              <a:t>NIỆM, PHÂN LOẠI, CÔNG DỤNG:</a:t>
            </a:r>
            <a:endParaRPr lang="en-US" sz="3200" b="1" dirty="0">
              <a:solidFill>
                <a:srgbClr val="000099"/>
              </a:solidFill>
            </a:endParaRPr>
          </a:p>
        </p:txBody>
      </p:sp>
    </p:spTree>
    <p:extLst>
      <p:ext uri="{BB962C8B-B14F-4D97-AF65-F5344CB8AC3E}">
        <p14:creationId xmlns:p14="http://schemas.microsoft.com/office/powerpoint/2010/main" val="144786214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795414" cy="4893647"/>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lnSpc>
                <a:spcPct val="150000"/>
              </a:lnSpc>
              <a:buClr>
                <a:srgbClr val="669900"/>
              </a:buClr>
            </a:pPr>
            <a:r>
              <a:rPr lang="en-US" dirty="0" smtClean="0">
                <a:solidFill>
                  <a:srgbClr val="669900"/>
                </a:solidFill>
              </a:rPr>
              <a:t>2. Phân loại và công dụng</a:t>
            </a:r>
            <a:endParaRPr lang="en-US" b="0" dirty="0">
              <a:solidFill>
                <a:schemeClr val="accent6">
                  <a:lumMod val="50000"/>
                </a:schemeClr>
              </a:solidFill>
            </a:endParaRP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Máy điện quay: khi làm việc có bộ phận chuyển động tương đối với nhau.</a:t>
            </a:r>
          </a:p>
          <a:p>
            <a:pPr marL="914400" lvl="1" indent="-457200">
              <a:buClr>
                <a:srgbClr val="669900"/>
              </a:buClr>
              <a:buFont typeface="Wingdings" panose="05000000000000000000" pitchFamily="2" charset="2"/>
              <a:buChar char="§"/>
            </a:pPr>
            <a:r>
              <a:rPr lang="en-US" b="0" dirty="0" smtClean="0">
                <a:solidFill>
                  <a:srgbClr val="FF0000"/>
                </a:solidFill>
              </a:rPr>
              <a:t>Máy phát điện:</a:t>
            </a:r>
            <a:r>
              <a:rPr lang="en-US" b="0" dirty="0" smtClean="0">
                <a:solidFill>
                  <a:schemeClr val="accent6">
                    <a:lumMod val="50000"/>
                  </a:schemeClr>
                </a:solidFill>
              </a:rPr>
              <a:t> biến cơ năng thành điện năng, dùng làm nguồn cấp điện cho tải</a:t>
            </a:r>
          </a:p>
          <a:p>
            <a:pPr marL="914400" lvl="1" indent="-457200">
              <a:buClr>
                <a:srgbClr val="669900"/>
              </a:buClr>
              <a:buFont typeface="Wingdings" panose="05000000000000000000" pitchFamily="2" charset="2"/>
              <a:buChar char="§"/>
            </a:pPr>
            <a:r>
              <a:rPr lang="en-US" dirty="0" smtClean="0">
                <a:solidFill>
                  <a:srgbClr val="FF0000"/>
                </a:solidFill>
              </a:rPr>
              <a:t>Động cơ điện: </a:t>
            </a:r>
            <a:r>
              <a:rPr lang="en-US" dirty="0">
                <a:solidFill>
                  <a:schemeClr val="accent6">
                    <a:lumMod val="50000"/>
                  </a:schemeClr>
                </a:solidFill>
              </a:rPr>
              <a:t>biến điện </a:t>
            </a:r>
            <a:r>
              <a:rPr lang="en-US" dirty="0" smtClean="0">
                <a:solidFill>
                  <a:schemeClr val="accent6">
                    <a:lumMod val="50000"/>
                  </a:schemeClr>
                </a:solidFill>
              </a:rPr>
              <a:t>năng thành cơ năng, dùng làm nguồn động lực cho các máy, thiết bị</a:t>
            </a:r>
            <a:endParaRPr lang="en-US" dirty="0">
              <a:solidFill>
                <a:schemeClr val="accent6">
                  <a:lumMod val="50000"/>
                </a:schemeClr>
              </a:solidFill>
            </a:endParaRPr>
          </a:p>
        </p:txBody>
      </p:sp>
      <p:sp>
        <p:nvSpPr>
          <p:cNvPr id="2" name="Rectangle 1"/>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ĐIỆN XOAY CHIỀU BA PHA</a:t>
            </a:r>
            <a:endParaRPr lang="en-US" sz="3600" b="1" dirty="0">
              <a:solidFill>
                <a:srgbClr val="669900"/>
              </a:solidFill>
              <a:cs typeface="Times New Roman" panose="02020603050405020304" pitchFamily="18" charset="0"/>
            </a:endParaRPr>
          </a:p>
        </p:txBody>
      </p:sp>
      <p:sp>
        <p:nvSpPr>
          <p:cNvPr id="3" name="Rectangle 2"/>
          <p:cNvSpPr/>
          <p:nvPr/>
        </p:nvSpPr>
        <p:spPr>
          <a:xfrm>
            <a:off x="199030" y="748829"/>
            <a:ext cx="9021170" cy="739754"/>
          </a:xfrm>
          <a:prstGeom prst="rect">
            <a:avLst/>
          </a:prstGeom>
        </p:spPr>
        <p:txBody>
          <a:bodyPr wrap="square">
            <a:spAutoFit/>
          </a:bodyPr>
          <a:lstStyle/>
          <a:p>
            <a:pPr marL="365760" indent="-365760">
              <a:lnSpc>
                <a:spcPct val="150000"/>
              </a:lnSpc>
              <a:buAutoNum type="romanUcPeriod"/>
            </a:pPr>
            <a:r>
              <a:rPr lang="en-US" sz="3200" b="1" dirty="0">
                <a:solidFill>
                  <a:srgbClr val="000099"/>
                </a:solidFill>
              </a:rPr>
              <a:t>KHÁI </a:t>
            </a:r>
            <a:r>
              <a:rPr lang="en-US" sz="3200" b="1" dirty="0" smtClean="0">
                <a:solidFill>
                  <a:srgbClr val="000099"/>
                </a:solidFill>
              </a:rPr>
              <a:t>NIỆM, PHÂN LOẠI, CÔNG DỤNG:</a:t>
            </a:r>
            <a:endParaRPr lang="en-US" sz="3200" b="1" dirty="0">
              <a:solidFill>
                <a:srgbClr val="000099"/>
              </a:solidFill>
            </a:endParaRPr>
          </a:p>
        </p:txBody>
      </p:sp>
    </p:spTree>
    <p:extLst>
      <p:ext uri="{BB962C8B-B14F-4D97-AF65-F5344CB8AC3E}">
        <p14:creationId xmlns:p14="http://schemas.microsoft.com/office/powerpoint/2010/main" val="14995606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8586" y="1536174"/>
            <a:ext cx="8534400" cy="3785652"/>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Máy biến áp ba pha là máy điện tĩnh, dùng để biến đổi điện áp của hệ thống điện xoay chiều ba pha nhưng giữ nguyên tần số.</a:t>
            </a:r>
          </a:p>
          <a:p>
            <a:pPr marL="514350" indent="-514350">
              <a:lnSpc>
                <a:spcPct val="150000"/>
              </a:lnSpc>
              <a:buClr>
                <a:srgbClr val="669900"/>
              </a:buClr>
              <a:buFont typeface="Wingdings" panose="05000000000000000000" pitchFamily="2" charset="2"/>
              <a:buChar char="ü"/>
            </a:pPr>
            <a:r>
              <a:rPr lang="en-US" b="0" dirty="0" smtClean="0">
                <a:solidFill>
                  <a:schemeClr val="accent6">
                    <a:lumMod val="50000"/>
                  </a:schemeClr>
                </a:solidFill>
              </a:rPr>
              <a:t>Được sử dụng để truyền tải và phân phối điện năng</a:t>
            </a:r>
          </a:p>
        </p:txBody>
      </p: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a:solidFill>
                  <a:srgbClr val="669900"/>
                </a:solidFill>
              </a:rPr>
              <a:t>1. Khái niệm và công dụng</a:t>
            </a:r>
          </a:p>
        </p:txBody>
      </p:sp>
    </p:spTree>
    <p:extLst>
      <p:ext uri="{BB962C8B-B14F-4D97-AF65-F5344CB8AC3E}">
        <p14:creationId xmlns:p14="http://schemas.microsoft.com/office/powerpoint/2010/main" val="21677882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does a Transformer work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012" y="990600"/>
            <a:ext cx="8686800" cy="4886325"/>
          </a:xfrm>
          <a:prstGeom prst="rect">
            <a:avLst/>
          </a:prstGeom>
        </p:spPr>
      </p:pic>
      <p:cxnSp>
        <p:nvCxnSpPr>
          <p:cNvPr id="4" name="Straight Connector 3"/>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Tree>
    <p:extLst>
      <p:ext uri="{BB962C8B-B14F-4D97-AF65-F5344CB8AC3E}">
        <p14:creationId xmlns:p14="http://schemas.microsoft.com/office/powerpoint/2010/main" val="1643360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05786" y="748829"/>
            <a:ext cx="762000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9030" y="102498"/>
            <a:ext cx="8833513" cy="646331"/>
          </a:xfrm>
          <a:prstGeom prst="rect">
            <a:avLst/>
          </a:prstGeom>
        </p:spPr>
        <p:txBody>
          <a:bodyPr wrap="square">
            <a:spAutoFit/>
          </a:bodyPr>
          <a:lstStyle/>
          <a:p>
            <a:pPr marL="0" indent="0" algn="ctr" eaLnBrk="1" hangingPunct="1">
              <a:buFontTx/>
              <a:buNone/>
            </a:pPr>
            <a:r>
              <a:rPr lang="en-US" sz="3600" b="1" dirty="0" smtClean="0">
                <a:solidFill>
                  <a:srgbClr val="669900"/>
                </a:solidFill>
                <a:cs typeface="Times New Roman" panose="02020603050405020304" pitchFamily="18" charset="0"/>
              </a:rPr>
              <a:t>MÁY BIẾN ÁP BA PHA</a:t>
            </a:r>
            <a:endParaRPr lang="en-US" sz="3600" b="1" dirty="0">
              <a:solidFill>
                <a:srgbClr val="669900"/>
              </a:solidFill>
              <a:cs typeface="Times New Roman" panose="02020603050405020304" pitchFamily="18" charset="0"/>
            </a:endParaRPr>
          </a:p>
        </p:txBody>
      </p:sp>
      <p:sp>
        <p:nvSpPr>
          <p:cNvPr id="8" name="Rectangle 7"/>
          <p:cNvSpPr/>
          <p:nvPr/>
        </p:nvSpPr>
        <p:spPr>
          <a:xfrm>
            <a:off x="199030" y="748829"/>
            <a:ext cx="9021170" cy="739754"/>
          </a:xfrm>
          <a:prstGeom prst="rect">
            <a:avLst/>
          </a:prstGeom>
        </p:spPr>
        <p:txBody>
          <a:bodyPr wrap="square">
            <a:spAutoFit/>
          </a:bodyPr>
          <a:lstStyle/>
          <a:p>
            <a:pPr>
              <a:lnSpc>
                <a:spcPct val="150000"/>
              </a:lnSpc>
              <a:buClr>
                <a:srgbClr val="669900"/>
              </a:buClr>
            </a:pPr>
            <a:r>
              <a:rPr lang="en-US" sz="3200" b="1" dirty="0" smtClean="0">
                <a:solidFill>
                  <a:srgbClr val="669900"/>
                </a:solidFill>
              </a:rPr>
              <a:t>2. Cấu tạo</a:t>
            </a:r>
            <a:endParaRPr lang="en-US" sz="3200" b="1" dirty="0">
              <a:solidFill>
                <a:srgbClr val="669900"/>
              </a:solidFill>
            </a:endParaRPr>
          </a:p>
        </p:txBody>
      </p:sp>
      <p:pic>
        <p:nvPicPr>
          <p:cNvPr id="2" name="Picture 1"/>
          <p:cNvPicPr>
            <a:picLocks noChangeAspect="1"/>
          </p:cNvPicPr>
          <p:nvPr/>
        </p:nvPicPr>
        <p:blipFill>
          <a:blip r:embed="rId3"/>
          <a:stretch>
            <a:fillRect/>
          </a:stretch>
        </p:blipFill>
        <p:spPr>
          <a:xfrm>
            <a:off x="685800" y="1771933"/>
            <a:ext cx="3657600" cy="4532243"/>
          </a:xfrm>
          <a:prstGeom prst="rect">
            <a:avLst/>
          </a:prstGeom>
        </p:spPr>
      </p:pic>
      <p:pic>
        <p:nvPicPr>
          <p:cNvPr id="3" name="Picture 2"/>
          <p:cNvPicPr>
            <a:picLocks noChangeAspect="1"/>
          </p:cNvPicPr>
          <p:nvPr/>
        </p:nvPicPr>
        <p:blipFill>
          <a:blip r:embed="rId4"/>
          <a:stretch>
            <a:fillRect/>
          </a:stretch>
        </p:blipFill>
        <p:spPr>
          <a:xfrm>
            <a:off x="4953000" y="1766246"/>
            <a:ext cx="3657600" cy="3932684"/>
          </a:xfrm>
          <a:prstGeom prst="rect">
            <a:avLst/>
          </a:prstGeom>
        </p:spPr>
      </p:pic>
    </p:spTree>
    <p:extLst>
      <p:ext uri="{BB962C8B-B14F-4D97-AF65-F5344CB8AC3E}">
        <p14:creationId xmlns:p14="http://schemas.microsoft.com/office/powerpoint/2010/main" val="9121695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7255</TotalTime>
  <Words>485</Words>
  <Application>Microsoft Office PowerPoint</Application>
  <PresentationFormat>On-screen Show (4:3)</PresentationFormat>
  <Paragraphs>90</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Cambria Math</vt:lpstr>
      <vt:lpstr>Times New Roman</vt:lpstr>
      <vt:lpstr>VNI-Butlong</vt:lpstr>
      <vt:lpstr>Wingdings</vt:lpstr>
      <vt:lpstr>1_Default Design</vt:lpstr>
      <vt:lpstr>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dc:creator>
  <cp:lastModifiedBy>Windows User</cp:lastModifiedBy>
  <cp:revision>1035</cp:revision>
  <cp:lastPrinted>1601-01-01T00:00:00Z</cp:lastPrinted>
  <dcterms:created xsi:type="dcterms:W3CDTF">2012-04-05T01:56:21Z</dcterms:created>
  <dcterms:modified xsi:type="dcterms:W3CDTF">2020-03-20T01:08:06Z</dcterms:modified>
</cp:coreProperties>
</file>